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11" Type="http://schemas.openxmlformats.org/officeDocument/2006/relationships/slide" Target="slides/slide6.xml"/><Relationship Id="rId10" Type="http://schemas.openxmlformats.org/officeDocument/2006/relationships/slide" Target="slides/slide5.xml"/><Relationship Id="rId54" Type="http://schemas.openxmlformats.org/officeDocument/2006/relationships/slide" Target="slides/slide49.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p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4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4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p4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2" name="Shape 342"/>
        <p:cNvGrpSpPr/>
        <p:nvPr/>
      </p:nvGrpSpPr>
      <p:grpSpPr>
        <a:xfrm>
          <a:off x="0" y="0"/>
          <a:ext cx="0" cy="0"/>
          <a:chOff x="0" y="0"/>
          <a:chExt cx="0" cy="0"/>
        </a:xfrm>
      </p:grpSpPr>
      <p:sp>
        <p:nvSpPr>
          <p:cNvPr id="343" name="Google Shape;343;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p4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4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4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9" name="Shape 359"/>
        <p:cNvGrpSpPr/>
        <p:nvPr/>
      </p:nvGrpSpPr>
      <p:grpSpPr>
        <a:xfrm>
          <a:off x="0" y="0"/>
          <a:ext cx="0" cy="0"/>
          <a:chOff x="0" y="0"/>
          <a:chExt cx="0" cy="0"/>
        </a:xfrm>
      </p:grpSpPr>
      <p:sp>
        <p:nvSpPr>
          <p:cNvPr id="360" name="Google Shape;360;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1" name="Google Shape;361;p4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6" name="Google Shape;366;p4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 name="Shape 11"/>
        <p:cNvGrpSpPr/>
        <p:nvPr/>
      </p:nvGrpSpPr>
      <p:grpSpPr>
        <a:xfrm>
          <a:off x="0" y="0"/>
          <a:ext cx="0" cy="0"/>
          <a:chOff x="0" y="0"/>
          <a:chExt cx="0" cy="0"/>
        </a:xfrm>
      </p:grpSpPr>
      <p:sp>
        <p:nvSpPr>
          <p:cNvPr id="12" name="Google Shape;12;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4" name="Google Shape;14;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 name="Shape 17"/>
        <p:cNvGrpSpPr/>
        <p:nvPr/>
      </p:nvGrpSpPr>
      <p:grpSpPr>
        <a:xfrm>
          <a:off x="0" y="0"/>
          <a:ext cx="0" cy="0"/>
          <a:chOff x="0" y="0"/>
          <a:chExt cx="0" cy="0"/>
        </a:xfrm>
      </p:grpSpPr>
      <p:sp>
        <p:nvSpPr>
          <p:cNvPr id="18" name="Google Shape;18;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0" name="Google Shape;20;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26" name="Google Shape;26;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2" name="Google Shape;32;p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3" name="Google Shape;33;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9" name="Google Shape;39;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0" name="Google Shape;40;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1" name="Google Shape;41;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2" name="Google Shape;42;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I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txBox="1"/>
          <p:nvPr>
            <p:ph idx="1" type="body"/>
          </p:nvPr>
        </p:nvSpPr>
        <p:spPr>
          <a:xfrm>
            <a:off x="457200" y="990600"/>
            <a:ext cx="8229600" cy="3886201"/>
          </a:xfrm>
          <a:prstGeom prst="rect">
            <a:avLst/>
          </a:prstGeom>
          <a:noFill/>
          <a:ln>
            <a:noFill/>
          </a:ln>
        </p:spPr>
        <p:txBody>
          <a:bodyPr anchorCtr="0" anchor="t" bIns="45700" lIns="91425" spcFirstLastPara="1" rIns="91425" wrap="square" tIns="45700">
            <a:noAutofit/>
          </a:bodyPr>
          <a:lstStyle/>
          <a:p>
            <a:pPr indent="-342900" lvl="0" marL="342900" rtl="0" algn="ctr">
              <a:spcBef>
                <a:spcPts val="0"/>
              </a:spcBef>
              <a:spcAft>
                <a:spcPts val="0"/>
              </a:spcAft>
              <a:buClr>
                <a:schemeClr val="dk1"/>
              </a:buClr>
              <a:buSzPts val="3200"/>
              <a:buNone/>
            </a:pPr>
            <a:r>
              <a:rPr b="1" lang="en-IN"/>
              <a:t>गोदामों (शीत भंडारण)</a:t>
            </a:r>
            <a:endParaRPr b="1"/>
          </a:p>
          <a:p>
            <a:pPr indent="-342900" lvl="0" marL="342900" rtl="0" algn="ctr">
              <a:spcBef>
                <a:spcPts val="640"/>
              </a:spcBef>
              <a:spcAft>
                <a:spcPts val="0"/>
              </a:spcAft>
              <a:buClr>
                <a:schemeClr val="dk1"/>
              </a:buClr>
              <a:buSzPts val="3200"/>
              <a:buNone/>
            </a:pPr>
            <a:r>
              <a:rPr b="1" lang="en-IN"/>
              <a:t>की गुणवत्ता</a:t>
            </a:r>
            <a:br>
              <a:rPr b="1" lang="en-IN"/>
            </a:br>
            <a:r>
              <a:rPr b="1" lang="en-IN"/>
              <a:t>मान्यता</a:t>
            </a:r>
            <a:br>
              <a:rPr b="1" lang="en-IN"/>
            </a:br>
            <a:r>
              <a:rPr b="1" lang="en-IN"/>
              <a:t>और</a:t>
            </a:r>
            <a:br>
              <a:rPr b="1" lang="en-IN"/>
            </a:br>
            <a:r>
              <a:rPr b="1" lang="en-IN"/>
              <a:t>पंजीकरण </a:t>
            </a:r>
            <a:br>
              <a:rPr lang="en-IN"/>
            </a:b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40"/>
              <a:buFont typeface="Calibri"/>
              <a:buNone/>
            </a:pPr>
            <a:br>
              <a:rPr b="1" lang="en-IN" sz="3240"/>
            </a:br>
            <a:r>
              <a:rPr b="1" lang="en-IN" sz="3240"/>
              <a:t>Requirement for Registration of Warehouses and Cold Storages</a:t>
            </a:r>
            <a:br>
              <a:rPr lang="en-IN" sz="3959"/>
            </a:br>
            <a:endParaRPr sz="3959"/>
          </a:p>
        </p:txBody>
      </p:sp>
      <p:sp>
        <p:nvSpPr>
          <p:cNvPr id="137" name="Google Shape;137;p2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2240"/>
              <a:buChar char="•"/>
            </a:pPr>
            <a:r>
              <a:rPr lang="en-IN" sz="2240"/>
              <a:t>The warehouses/cold storage should be constructed as per Bureau of Indian Standards (BIS)/CWC /NHB specifications. </a:t>
            </a:r>
            <a:endParaRPr sz="2240"/>
          </a:p>
          <a:p>
            <a:pPr indent="-342900" lvl="0" marL="342900" rtl="0" algn="l">
              <a:lnSpc>
                <a:spcPct val="80000"/>
              </a:lnSpc>
              <a:spcBef>
                <a:spcPts val="448"/>
              </a:spcBef>
              <a:spcAft>
                <a:spcPts val="0"/>
              </a:spcAft>
              <a:buClr>
                <a:schemeClr val="dk1"/>
              </a:buClr>
              <a:buSzPts val="2240"/>
              <a:buChar char="•"/>
            </a:pPr>
            <a:r>
              <a:rPr lang="en-IN" sz="2240"/>
              <a:t>The warehouse/cold storage should be storage-worthy with fool proof security agreements and insurance of warehouse/cold storage and commodities, as well. </a:t>
            </a:r>
            <a:endParaRPr sz="2240"/>
          </a:p>
          <a:p>
            <a:pPr indent="-342900" lvl="0" marL="342900" rtl="0" algn="l">
              <a:lnSpc>
                <a:spcPct val="80000"/>
              </a:lnSpc>
              <a:spcBef>
                <a:spcPts val="448"/>
              </a:spcBef>
              <a:spcAft>
                <a:spcPts val="0"/>
              </a:spcAft>
              <a:buClr>
                <a:schemeClr val="dk1"/>
              </a:buClr>
              <a:buSzPts val="2240"/>
              <a:buChar char="•"/>
            </a:pPr>
            <a:r>
              <a:rPr lang="en-IN" sz="2240"/>
              <a:t>The warehouse/cold storage should have adequate trained manpower with expertise and knowledge for the scientific storage of goods.</a:t>
            </a:r>
            <a:endParaRPr sz="2240"/>
          </a:p>
          <a:p>
            <a:pPr indent="-342900" lvl="0" marL="342900" rtl="0" algn="l">
              <a:lnSpc>
                <a:spcPct val="80000"/>
              </a:lnSpc>
              <a:spcBef>
                <a:spcPts val="448"/>
              </a:spcBef>
              <a:spcAft>
                <a:spcPts val="0"/>
              </a:spcAft>
              <a:buClr>
                <a:schemeClr val="dk1"/>
              </a:buClr>
              <a:buSzPts val="2240"/>
              <a:buChar char="•"/>
            </a:pPr>
            <a:r>
              <a:rPr lang="en-IN" sz="2240"/>
              <a:t>The warehouse/cold storage should have requisite equipment for weighing, handling, sampling, grading, fire fighting and insect/ pest management. </a:t>
            </a:r>
            <a:endParaRPr sz="2240"/>
          </a:p>
          <a:p>
            <a:pPr indent="-342900" lvl="0" marL="342900" rtl="0" algn="l">
              <a:lnSpc>
                <a:spcPct val="80000"/>
              </a:lnSpc>
              <a:spcBef>
                <a:spcPts val="448"/>
              </a:spcBef>
              <a:spcAft>
                <a:spcPts val="0"/>
              </a:spcAft>
              <a:buClr>
                <a:schemeClr val="dk1"/>
              </a:buClr>
              <a:buSzPts val="2240"/>
              <a:buChar char="•"/>
            </a:pPr>
            <a:r>
              <a:rPr lang="en-IN" sz="2240"/>
              <a:t>The warehouse/cold storage should have positive net worth certified by a Chartered Accountant or creditworthiness certificate from a scheduled bank for individual warehouse or for its organization.    </a:t>
            </a:r>
            <a:endParaRPr sz="2240"/>
          </a:p>
          <a:p>
            <a:pPr indent="-342900" lvl="0" marL="342900" rtl="0" algn="l">
              <a:lnSpc>
                <a:spcPct val="80000"/>
              </a:lnSpc>
              <a:spcBef>
                <a:spcPts val="448"/>
              </a:spcBef>
              <a:spcAft>
                <a:spcPts val="0"/>
              </a:spcAft>
              <a:buClr>
                <a:schemeClr val="dk1"/>
              </a:buClr>
              <a:buSzPts val="2240"/>
              <a:buNone/>
            </a:pPr>
            <a:r>
              <a:t/>
            </a:r>
            <a:endParaRPr sz="224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b="1" lang="en-IN"/>
              <a:t>परक्राम्य गोदाम रसीद</a:t>
            </a:r>
            <a:endParaRPr b="1"/>
          </a:p>
        </p:txBody>
      </p:sp>
      <p:sp>
        <p:nvSpPr>
          <p:cNvPr id="143" name="Google Shape;143;p2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just">
              <a:lnSpc>
                <a:spcPct val="80000"/>
              </a:lnSpc>
              <a:spcBef>
                <a:spcPts val="0"/>
              </a:spcBef>
              <a:spcAft>
                <a:spcPts val="0"/>
              </a:spcAft>
              <a:buClr>
                <a:schemeClr val="dk1"/>
              </a:buClr>
              <a:buSzPts val="2480"/>
              <a:buNone/>
            </a:pPr>
            <a:r>
              <a:rPr lang="en-IN" sz="2480"/>
              <a:t>     एक गोदाम रसीद, या तो लिखित में या इलेक्ट्रॉनिक रूप में हो सकता है। यह लिखित रूप में माल के बारे मे एक दस्तावेज़ हो सकता है और सभी महत्वपूर्ण ब्यौरे:-</a:t>
            </a:r>
            <a:endParaRPr sz="2480"/>
          </a:p>
          <a:p>
            <a:pPr indent="-342900" lvl="0" marL="342900" rtl="0" algn="l">
              <a:lnSpc>
                <a:spcPct val="80000"/>
              </a:lnSpc>
              <a:spcBef>
                <a:spcPts val="496"/>
              </a:spcBef>
              <a:spcAft>
                <a:spcPts val="0"/>
              </a:spcAft>
              <a:buClr>
                <a:schemeClr val="dk1"/>
              </a:buClr>
              <a:buSzPts val="2480"/>
              <a:buNone/>
            </a:pPr>
            <a:br>
              <a:rPr lang="en-IN" sz="2480"/>
            </a:br>
            <a:r>
              <a:rPr lang="en-IN" sz="2480"/>
              <a:t>• रसीद संख्या;</a:t>
            </a:r>
            <a:br>
              <a:rPr lang="en-IN" sz="2480"/>
            </a:br>
            <a:r>
              <a:rPr lang="en-IN" sz="2480"/>
              <a:t>• गोदाम पंजीकरण संख्या और इसकी वैधता;</a:t>
            </a:r>
            <a:br>
              <a:rPr lang="en-IN" sz="2480"/>
            </a:br>
            <a:r>
              <a:rPr lang="en-IN" sz="2480"/>
              <a:t>• गोदाम और इसके पूरा डाक पते के नाम;</a:t>
            </a:r>
            <a:br>
              <a:rPr lang="en-IN" sz="2480"/>
            </a:br>
            <a:r>
              <a:rPr lang="en-IN" sz="2480"/>
              <a:t>• और किसके द्वारा या जिनकी ओर से माल जमा कर रहे हैं पर व्यक्ति का नाम और पता;</a:t>
            </a:r>
            <a:br>
              <a:rPr lang="en-IN" sz="2480"/>
            </a:br>
            <a:r>
              <a:rPr lang="en-IN" sz="2480"/>
              <a:t>• गोदाम रसीद के मुद्दे की तारीख;</a:t>
            </a:r>
            <a:br>
              <a:rPr lang="en-IN" sz="2480"/>
            </a:br>
            <a:r>
              <a:rPr lang="en-IN" sz="2480"/>
              <a:t>• माल की जमा के समय में बाजार मूल्य;</a:t>
            </a:r>
            <a:br>
              <a:rPr lang="en-IN" sz="2480"/>
            </a:br>
            <a:r>
              <a:rPr lang="en-IN" sz="2480"/>
              <a:t>• बीमा कंपनी का नाम;</a:t>
            </a:r>
            <a:br>
              <a:rPr lang="en-IN" sz="2480"/>
            </a:br>
            <a:r>
              <a:rPr lang="en-IN" sz="2480"/>
              <a:t>• वस्तु के शेल्फ जीवन.</a:t>
            </a:r>
            <a:br>
              <a:rPr lang="en-IN" sz="2480"/>
            </a:br>
            <a:endParaRPr sz="248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Calibri"/>
              <a:buNone/>
            </a:pPr>
            <a:r>
              <a:rPr b="1" lang="en-IN" sz="3959"/>
              <a:t>NEGOTIABLE WAREHOUSE RECEIPT</a:t>
            </a:r>
            <a:br>
              <a:rPr lang="en-IN" sz="3959"/>
            </a:br>
            <a:endParaRPr sz="3959"/>
          </a:p>
        </p:txBody>
      </p:sp>
      <p:sp>
        <p:nvSpPr>
          <p:cNvPr id="149" name="Google Shape;149;p2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just">
              <a:lnSpc>
                <a:spcPct val="100000"/>
              </a:lnSpc>
              <a:spcBef>
                <a:spcPts val="0"/>
              </a:spcBef>
              <a:spcAft>
                <a:spcPts val="0"/>
              </a:spcAft>
              <a:buClr>
                <a:schemeClr val="dk1"/>
              </a:buClr>
              <a:buSzPts val="2480"/>
              <a:buNone/>
            </a:pPr>
            <a:r>
              <a:rPr lang="en-IN" sz="2480"/>
              <a:t>     A warehouse receipt, may be either in writing or in electronic form. It shall be a document of title of goods in writing and will contain all the important particulars viz.:</a:t>
            </a:r>
            <a:endParaRPr/>
          </a:p>
          <a:p>
            <a:pPr indent="-285750" lvl="1" marL="742950" rtl="0" algn="l">
              <a:lnSpc>
                <a:spcPct val="80000"/>
              </a:lnSpc>
              <a:spcBef>
                <a:spcPts val="434"/>
              </a:spcBef>
              <a:spcAft>
                <a:spcPts val="0"/>
              </a:spcAft>
              <a:buClr>
                <a:schemeClr val="dk1"/>
              </a:buClr>
              <a:buSzPts val="2170"/>
              <a:buFont typeface="Arial"/>
              <a:buChar char="•"/>
            </a:pPr>
            <a:r>
              <a:rPr lang="en-IN" sz="2170"/>
              <a:t>receipt number;</a:t>
            </a:r>
            <a:endParaRPr sz="2790"/>
          </a:p>
          <a:p>
            <a:pPr indent="-285750" lvl="1" marL="742950" rtl="0" algn="l">
              <a:lnSpc>
                <a:spcPct val="80000"/>
              </a:lnSpc>
              <a:spcBef>
                <a:spcPts val="434"/>
              </a:spcBef>
              <a:spcAft>
                <a:spcPts val="0"/>
              </a:spcAft>
              <a:buClr>
                <a:schemeClr val="dk1"/>
              </a:buClr>
              <a:buSzPts val="2170"/>
              <a:buFont typeface="Arial"/>
              <a:buChar char="•"/>
            </a:pPr>
            <a:r>
              <a:rPr lang="en-IN" sz="2170"/>
              <a:t>warehouse registration number and its validity;</a:t>
            </a:r>
            <a:endParaRPr sz="2790"/>
          </a:p>
          <a:p>
            <a:pPr indent="-285750" lvl="1" marL="742950" rtl="0" algn="l">
              <a:lnSpc>
                <a:spcPct val="80000"/>
              </a:lnSpc>
              <a:spcBef>
                <a:spcPts val="434"/>
              </a:spcBef>
              <a:spcAft>
                <a:spcPts val="0"/>
              </a:spcAft>
              <a:buClr>
                <a:schemeClr val="dk1"/>
              </a:buClr>
              <a:buSzPts val="2170"/>
              <a:buFont typeface="Arial"/>
              <a:buChar char="•"/>
            </a:pPr>
            <a:r>
              <a:rPr lang="en-IN" sz="2170"/>
              <a:t>name of the warehouse and its complete postal address;</a:t>
            </a:r>
            <a:endParaRPr sz="2790"/>
          </a:p>
          <a:p>
            <a:pPr indent="-285750" lvl="1" marL="742950" rtl="0" algn="l">
              <a:lnSpc>
                <a:spcPct val="80000"/>
              </a:lnSpc>
              <a:spcBef>
                <a:spcPts val="434"/>
              </a:spcBef>
              <a:spcAft>
                <a:spcPts val="0"/>
              </a:spcAft>
              <a:buClr>
                <a:schemeClr val="dk1"/>
              </a:buClr>
              <a:buSzPts val="2170"/>
              <a:buFont typeface="Arial"/>
              <a:buChar char="•"/>
            </a:pPr>
            <a:r>
              <a:rPr lang="en-IN" sz="2170"/>
              <a:t>name and address of the person by whom or on whose behalf the goods are deposited;</a:t>
            </a:r>
            <a:endParaRPr sz="2790"/>
          </a:p>
          <a:p>
            <a:pPr indent="-285750" lvl="1" marL="742950" rtl="0" algn="l">
              <a:lnSpc>
                <a:spcPct val="80000"/>
              </a:lnSpc>
              <a:spcBef>
                <a:spcPts val="434"/>
              </a:spcBef>
              <a:spcAft>
                <a:spcPts val="0"/>
              </a:spcAft>
              <a:buClr>
                <a:schemeClr val="dk1"/>
              </a:buClr>
              <a:buSzPts val="2170"/>
              <a:buFont typeface="Arial"/>
              <a:buChar char="•"/>
            </a:pPr>
            <a:r>
              <a:rPr lang="en-IN" sz="2170"/>
              <a:t>date of issue of the warehouse receipt;</a:t>
            </a:r>
            <a:endParaRPr sz="2790"/>
          </a:p>
          <a:p>
            <a:pPr indent="-285750" lvl="1" marL="742950" rtl="0" algn="l">
              <a:lnSpc>
                <a:spcPct val="80000"/>
              </a:lnSpc>
              <a:spcBef>
                <a:spcPts val="434"/>
              </a:spcBef>
              <a:spcAft>
                <a:spcPts val="0"/>
              </a:spcAft>
              <a:buClr>
                <a:schemeClr val="dk1"/>
              </a:buClr>
              <a:buSzPts val="2170"/>
              <a:buFont typeface="Arial"/>
              <a:buChar char="•"/>
            </a:pPr>
            <a:r>
              <a:rPr lang="en-IN" sz="2170"/>
              <a:t>market value of the goods at the time of deposit;</a:t>
            </a:r>
            <a:endParaRPr sz="3100"/>
          </a:p>
          <a:p>
            <a:pPr indent="-285750" lvl="1" marL="742950" rtl="0" algn="l">
              <a:lnSpc>
                <a:spcPct val="80000"/>
              </a:lnSpc>
              <a:spcBef>
                <a:spcPts val="434"/>
              </a:spcBef>
              <a:spcAft>
                <a:spcPts val="0"/>
              </a:spcAft>
              <a:buClr>
                <a:schemeClr val="dk1"/>
              </a:buClr>
              <a:buSzPts val="2170"/>
              <a:buFont typeface="Arial"/>
              <a:buChar char="•"/>
            </a:pPr>
            <a:r>
              <a:rPr lang="en-IN" sz="2170"/>
              <a:t>name of the insurance company;</a:t>
            </a:r>
            <a:endParaRPr sz="3100"/>
          </a:p>
          <a:p>
            <a:pPr indent="-285750" lvl="1" marL="742950" rtl="0" algn="l">
              <a:lnSpc>
                <a:spcPct val="80000"/>
              </a:lnSpc>
              <a:spcBef>
                <a:spcPts val="434"/>
              </a:spcBef>
              <a:spcAft>
                <a:spcPts val="0"/>
              </a:spcAft>
              <a:buClr>
                <a:schemeClr val="dk1"/>
              </a:buClr>
              <a:buSzPts val="2170"/>
              <a:buFont typeface="Arial"/>
              <a:buChar char="•"/>
            </a:pPr>
            <a:r>
              <a:rPr lang="en-IN" sz="2170"/>
              <a:t>Shelf life of the commodity.</a:t>
            </a:r>
            <a:endParaRPr sz="3100"/>
          </a:p>
          <a:p>
            <a:pPr indent="-342900" lvl="0" marL="342900" rtl="0" algn="l">
              <a:lnSpc>
                <a:spcPct val="80000"/>
              </a:lnSpc>
              <a:spcBef>
                <a:spcPts val="496"/>
              </a:spcBef>
              <a:spcAft>
                <a:spcPts val="0"/>
              </a:spcAft>
              <a:buClr>
                <a:schemeClr val="dk1"/>
              </a:buClr>
              <a:buSzPts val="2480"/>
              <a:buNone/>
            </a:pPr>
            <a:r>
              <a:t/>
            </a:r>
            <a:endParaRPr sz="248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40"/>
              <a:buFont typeface="Calibri"/>
              <a:buNone/>
            </a:pPr>
            <a:r>
              <a:rPr b="1" lang="en-IN" sz="3240"/>
              <a:t>पंजीकरण के लिए आवेदन के गोदामों से रसीद</a:t>
            </a:r>
            <a:br>
              <a:rPr lang="en-IN" sz="3959"/>
            </a:br>
            <a:endParaRPr sz="3959"/>
          </a:p>
        </p:txBody>
      </p:sp>
      <p:sp>
        <p:nvSpPr>
          <p:cNvPr id="155" name="Google Shape;155;p2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just">
              <a:lnSpc>
                <a:spcPct val="80000"/>
              </a:lnSpc>
              <a:spcBef>
                <a:spcPts val="0"/>
              </a:spcBef>
              <a:spcAft>
                <a:spcPts val="0"/>
              </a:spcAft>
              <a:buClr>
                <a:schemeClr val="dk1"/>
              </a:buClr>
              <a:buSzPts val="2405"/>
              <a:buChar char="•"/>
            </a:pPr>
            <a:r>
              <a:rPr lang="en-IN" sz="2405"/>
              <a:t>20 लाख से अधिक टन की क्षमता के साथ, गोदामों के पंजीकरण के लिए विभिन्न राज्यों से 485 आवेदन आज तक प्राप्त किये गये है्।</a:t>
            </a:r>
            <a:endParaRPr sz="2405"/>
          </a:p>
          <a:p>
            <a:pPr indent="-342900" lvl="0" marL="342900" rtl="0" algn="just">
              <a:lnSpc>
                <a:spcPct val="80000"/>
              </a:lnSpc>
              <a:spcBef>
                <a:spcPts val="481"/>
              </a:spcBef>
              <a:spcAft>
                <a:spcPts val="0"/>
              </a:spcAft>
              <a:buClr>
                <a:schemeClr val="dk1"/>
              </a:buClr>
              <a:buSzPts val="2405"/>
              <a:buChar char="•"/>
            </a:pPr>
            <a:r>
              <a:rPr lang="en-IN" sz="2405"/>
              <a:t>329 गोदामों को मान्यता दी गयी है और 11.26 लाख टन के  सीडब्ल्यूसी, एसडब्ल्यूसी और निजी संगठनों प्राधिकरण के 293 गोदामों को पंजीकृत किया गया है।</a:t>
            </a:r>
            <a:endParaRPr sz="2405"/>
          </a:p>
          <a:p>
            <a:pPr indent="-342900" lvl="0" marL="342900" rtl="0" algn="just">
              <a:lnSpc>
                <a:spcPct val="80000"/>
              </a:lnSpc>
              <a:spcBef>
                <a:spcPts val="481"/>
              </a:spcBef>
              <a:spcAft>
                <a:spcPts val="0"/>
              </a:spcAft>
              <a:buClr>
                <a:schemeClr val="dk1"/>
              </a:buClr>
              <a:buSzPts val="2405"/>
              <a:buChar char="•"/>
            </a:pPr>
            <a:r>
              <a:rPr lang="en-IN" sz="2405"/>
              <a:t>11680 से अधिक NWRs धान, मक्का, हल्दी, दाल, चना, रबर, बासमती चावल, कपास, सोयाबीन, जौ के लिये 1593 करोड़ रुपए के NWRs जारी किए गए हैं। 30% के आसपास NWRs विभिन्न बैंकों सहित सहकारी बैंकों और वित्तीय संस्थाओं द्वारा वित्त पोषण किया गया है, जो की 657 करोड़ रुपए से अधिक की राशि है.</a:t>
            </a:r>
            <a:endParaRPr sz="2405"/>
          </a:p>
          <a:p>
            <a:pPr indent="-342900" lvl="0" marL="342900" rtl="0" algn="just">
              <a:lnSpc>
                <a:spcPct val="80000"/>
              </a:lnSpc>
              <a:spcBef>
                <a:spcPts val="481"/>
              </a:spcBef>
              <a:spcAft>
                <a:spcPts val="0"/>
              </a:spcAft>
              <a:buClr>
                <a:schemeClr val="dk1"/>
              </a:buClr>
              <a:buSzPts val="2405"/>
              <a:buChar char="•"/>
            </a:pPr>
            <a:r>
              <a:rPr lang="en-IN" sz="2405"/>
              <a:t>कुल 4244 लाभार्थियों, 2623 किसानों और 1621 व्यापारियों ने NWRs के खिलाफ वित्त लाभ उठाया.</a:t>
            </a:r>
            <a:endParaRPr sz="296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Calibri"/>
              <a:buNone/>
            </a:pPr>
            <a:br>
              <a:rPr b="1" lang="en-IN" sz="3600"/>
            </a:br>
            <a:r>
              <a:rPr b="1" lang="en-IN" sz="3600"/>
              <a:t>Receipt of Application from Warehouses for Registration</a:t>
            </a:r>
            <a:br>
              <a:rPr lang="en-IN" sz="3600"/>
            </a:br>
            <a:endParaRPr sz="3600"/>
          </a:p>
        </p:txBody>
      </p:sp>
      <p:sp>
        <p:nvSpPr>
          <p:cNvPr id="161" name="Google Shape;161;p2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2240"/>
              <a:buChar char="•"/>
            </a:pPr>
            <a:r>
              <a:rPr lang="en-IN" sz="2240"/>
              <a:t>485 applications from different states for registration of warehouses, with a capacity of over 20 Lakh MTs, have been received till date. </a:t>
            </a:r>
            <a:endParaRPr/>
          </a:p>
          <a:p>
            <a:pPr indent="-342900" lvl="0" marL="342900" rtl="0" algn="l">
              <a:lnSpc>
                <a:spcPct val="80000"/>
              </a:lnSpc>
              <a:spcBef>
                <a:spcPts val="448"/>
              </a:spcBef>
              <a:spcAft>
                <a:spcPts val="0"/>
              </a:spcAft>
              <a:buClr>
                <a:schemeClr val="dk1"/>
              </a:buClr>
              <a:buSzPts val="2240"/>
              <a:buChar char="•"/>
            </a:pPr>
            <a:r>
              <a:rPr lang="en-IN" sz="2240"/>
              <a:t>329 warehouses have been accredited and 293 warehouses with 11.26 Lakh MTs of the CWC, the SWCs and private organisations have been registered with the Authority.   </a:t>
            </a:r>
            <a:endParaRPr/>
          </a:p>
          <a:p>
            <a:pPr indent="-342900" lvl="0" marL="342900" rtl="0" algn="l">
              <a:lnSpc>
                <a:spcPct val="80000"/>
              </a:lnSpc>
              <a:spcBef>
                <a:spcPts val="448"/>
              </a:spcBef>
              <a:spcAft>
                <a:spcPts val="0"/>
              </a:spcAft>
              <a:buClr>
                <a:schemeClr val="dk1"/>
              </a:buClr>
              <a:buSzPts val="2240"/>
              <a:buChar char="•"/>
            </a:pPr>
            <a:r>
              <a:rPr lang="en-IN" sz="2240"/>
              <a:t>Over 11680 NWRs for over Rs. 1593 Crores have been issued for paddy, maize, turmeric, pulses, gram, rubber, basmati rice, soybean, barley, cotton etc. of these, around 30% NWRs have been financed by different banks and financial institutions including co-operative banks, amounting to over Rs. 657 crores. </a:t>
            </a:r>
            <a:endParaRPr sz="2240"/>
          </a:p>
          <a:p>
            <a:pPr indent="-342900" lvl="0" marL="342900" rtl="0" algn="l">
              <a:lnSpc>
                <a:spcPct val="80000"/>
              </a:lnSpc>
              <a:spcBef>
                <a:spcPts val="448"/>
              </a:spcBef>
              <a:spcAft>
                <a:spcPts val="0"/>
              </a:spcAft>
              <a:buClr>
                <a:schemeClr val="dk1"/>
              </a:buClr>
              <a:buSzPts val="2240"/>
              <a:buChar char="•"/>
            </a:pPr>
            <a:r>
              <a:rPr lang="en-IN" sz="2240"/>
              <a:t>Out of total 4244 beneficiaries, 2623 farmers and 1621 traders availed the finance against NWRs.    </a:t>
            </a:r>
            <a:endParaRPr sz="2240"/>
          </a:p>
          <a:p>
            <a:pPr indent="-342900" lvl="0" marL="342900" rtl="0" algn="l">
              <a:lnSpc>
                <a:spcPct val="80000"/>
              </a:lnSpc>
              <a:spcBef>
                <a:spcPts val="448"/>
              </a:spcBef>
              <a:spcAft>
                <a:spcPts val="0"/>
              </a:spcAft>
              <a:buClr>
                <a:schemeClr val="dk1"/>
              </a:buClr>
              <a:buSzPts val="2240"/>
              <a:buNone/>
            </a:pPr>
            <a:r>
              <a:t/>
            </a:r>
            <a:endParaRPr sz="224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Calibri"/>
              <a:buNone/>
            </a:pPr>
            <a:r>
              <a:rPr b="1" lang="en-IN" sz="3959"/>
              <a:t>NWR प्रणाली के शीतगृहों में परिचय</a:t>
            </a:r>
            <a:endParaRPr b="1" sz="3959"/>
          </a:p>
        </p:txBody>
      </p:sp>
      <p:sp>
        <p:nvSpPr>
          <p:cNvPr id="167" name="Google Shape;167;p2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2240"/>
              <a:buChar char="•"/>
            </a:pPr>
            <a:r>
              <a:rPr lang="en-IN" sz="2240"/>
              <a:t>राष्ट्रीय बागवानी मिशन (एनएचएम) और राष्ट्रीय बागवानी बोर्ड (एनएचबी) के साथ विचार - विमर्श में WDRA उत्पादकों / किसानों के लाभ के लिए शीतगृहों में NWR प्रणाली की शुरूआत को अंतिम रूप दे दिया गया है.</a:t>
            </a:r>
            <a:endParaRPr sz="2240"/>
          </a:p>
          <a:p>
            <a:pPr indent="-342900" lvl="0" marL="342900" rtl="0" algn="l">
              <a:lnSpc>
                <a:spcPct val="80000"/>
              </a:lnSpc>
              <a:spcBef>
                <a:spcPts val="448"/>
              </a:spcBef>
              <a:spcAft>
                <a:spcPts val="0"/>
              </a:spcAft>
              <a:buClr>
                <a:schemeClr val="dk1"/>
              </a:buClr>
              <a:buSzPts val="2240"/>
              <a:buChar char="•"/>
            </a:pPr>
            <a:r>
              <a:rPr lang="en-IN" sz="2240"/>
              <a:t>26 बागवानी वस्तुओं WDRA द्वारा अधिसूचित किया गया है.</a:t>
            </a:r>
            <a:endParaRPr sz="2240"/>
          </a:p>
          <a:p>
            <a:pPr indent="-342900" lvl="0" marL="342900" rtl="0" algn="l">
              <a:lnSpc>
                <a:spcPct val="80000"/>
              </a:lnSpc>
              <a:spcBef>
                <a:spcPts val="448"/>
              </a:spcBef>
              <a:spcAft>
                <a:spcPts val="0"/>
              </a:spcAft>
              <a:buClr>
                <a:schemeClr val="dk1"/>
              </a:buClr>
              <a:buSzPts val="2240"/>
              <a:buChar char="•"/>
            </a:pPr>
            <a:r>
              <a:rPr lang="en-IN" sz="2240"/>
              <a:t>एक सूची तैयार की गई है और मान्यता प्राप्त एजेंसियों के लिए प्रदान की है व WDRA वेबसाइट पर रखी गयी।</a:t>
            </a:r>
            <a:endParaRPr sz="2240"/>
          </a:p>
          <a:p>
            <a:pPr indent="-342900" lvl="0" marL="342900" rtl="0" algn="l">
              <a:lnSpc>
                <a:spcPct val="80000"/>
              </a:lnSpc>
              <a:spcBef>
                <a:spcPts val="448"/>
              </a:spcBef>
              <a:spcAft>
                <a:spcPts val="0"/>
              </a:spcAft>
              <a:buClr>
                <a:schemeClr val="dk1"/>
              </a:buClr>
              <a:buSzPts val="2240"/>
              <a:buChar char="•"/>
            </a:pPr>
            <a:r>
              <a:rPr lang="en-IN" sz="2240"/>
              <a:t>भारत में शीत भंडारण की कुल संख्या 6284 के रूप में 9 फरवरी, 2012 को 29.30 लाख मीट्रिक टन की क्षमता स्थापित. NWR के लिए भारी गुंजाइश मौजूद है.</a:t>
            </a:r>
            <a:endParaRPr sz="2240"/>
          </a:p>
          <a:p>
            <a:pPr indent="-342900" lvl="0" marL="342900" rtl="0" algn="l">
              <a:lnSpc>
                <a:spcPct val="80000"/>
              </a:lnSpc>
              <a:spcBef>
                <a:spcPts val="448"/>
              </a:spcBef>
              <a:spcAft>
                <a:spcPts val="0"/>
              </a:spcAft>
              <a:buClr>
                <a:schemeClr val="dk1"/>
              </a:buClr>
              <a:buSzPts val="2240"/>
              <a:buChar char="•"/>
            </a:pPr>
            <a:r>
              <a:rPr lang="en-IN" sz="2240"/>
              <a:t>अब तक आलू के भंडारण के लिए इस्तेमाल की क्षमता के 75% से अधिक.</a:t>
            </a:r>
            <a:br>
              <a:rPr lang="en-IN" sz="2240"/>
            </a:br>
            <a:endParaRPr sz="224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40"/>
              <a:buFont typeface="Calibri"/>
              <a:buNone/>
            </a:pPr>
            <a:r>
              <a:rPr b="1" lang="en-IN" sz="3240"/>
              <a:t>Introduction of NWR system in cold storages</a:t>
            </a:r>
            <a:br>
              <a:rPr lang="en-IN" sz="3959"/>
            </a:br>
            <a:endParaRPr sz="3959"/>
          </a:p>
        </p:txBody>
      </p:sp>
      <p:sp>
        <p:nvSpPr>
          <p:cNvPr id="173" name="Google Shape;173;p2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2480"/>
              <a:buChar char="•"/>
            </a:pPr>
            <a:r>
              <a:rPr lang="en-IN" sz="2480"/>
              <a:t>The WDRA in consultation with National Horticulture Mission (NHM) and National Horticulture Board (NHB) has finalized introduction of  NWR system in cold storages for the benefit of the growers/farmers.</a:t>
            </a:r>
            <a:endParaRPr sz="2480"/>
          </a:p>
          <a:p>
            <a:pPr indent="-342900" lvl="0" marL="342900" rtl="0" algn="l">
              <a:lnSpc>
                <a:spcPct val="80000"/>
              </a:lnSpc>
              <a:spcBef>
                <a:spcPts val="496"/>
              </a:spcBef>
              <a:spcAft>
                <a:spcPts val="0"/>
              </a:spcAft>
              <a:buClr>
                <a:schemeClr val="dk1"/>
              </a:buClr>
              <a:buSzPts val="2480"/>
              <a:buChar char="•"/>
            </a:pPr>
            <a:r>
              <a:rPr lang="en-IN" sz="2480"/>
              <a:t>26 Horticulture commodities have been notified by the WDRA. </a:t>
            </a:r>
            <a:endParaRPr sz="2480"/>
          </a:p>
          <a:p>
            <a:pPr indent="-342900" lvl="0" marL="342900" rtl="0" algn="l">
              <a:lnSpc>
                <a:spcPct val="80000"/>
              </a:lnSpc>
              <a:spcBef>
                <a:spcPts val="496"/>
              </a:spcBef>
              <a:spcAft>
                <a:spcPts val="0"/>
              </a:spcAft>
              <a:buClr>
                <a:schemeClr val="dk1"/>
              </a:buClr>
              <a:buSzPts val="2480"/>
              <a:buChar char="•"/>
            </a:pPr>
            <a:r>
              <a:rPr lang="en-IN" sz="2480"/>
              <a:t>A checklist has been prepared &amp; provided to accredited agencies &amp; also placed at WDRA website. </a:t>
            </a:r>
            <a:endParaRPr sz="2480"/>
          </a:p>
          <a:p>
            <a:pPr indent="-342900" lvl="0" marL="342900" rtl="0" algn="l">
              <a:lnSpc>
                <a:spcPct val="80000"/>
              </a:lnSpc>
              <a:spcBef>
                <a:spcPts val="496"/>
              </a:spcBef>
              <a:spcAft>
                <a:spcPts val="0"/>
              </a:spcAft>
              <a:buClr>
                <a:schemeClr val="dk1"/>
              </a:buClr>
              <a:buSzPts val="2480"/>
              <a:buChar char="•"/>
            </a:pPr>
            <a:r>
              <a:rPr lang="en-IN" sz="2480"/>
              <a:t>The total number of cold storages in India is 6284 as on 9</a:t>
            </a:r>
            <a:r>
              <a:rPr baseline="30000" lang="en-IN" sz="2480"/>
              <a:t>th</a:t>
            </a:r>
            <a:r>
              <a:rPr lang="en-IN" sz="2480"/>
              <a:t> Feb, 2012 having installed capacity of 29.30 million MT.  Huge scope for NWR exists. </a:t>
            </a:r>
            <a:endParaRPr sz="2480"/>
          </a:p>
          <a:p>
            <a:pPr indent="-342900" lvl="0" marL="342900" rtl="0" algn="l">
              <a:lnSpc>
                <a:spcPct val="80000"/>
              </a:lnSpc>
              <a:spcBef>
                <a:spcPts val="496"/>
              </a:spcBef>
              <a:spcAft>
                <a:spcPts val="0"/>
              </a:spcAft>
              <a:buClr>
                <a:schemeClr val="dk1"/>
              </a:buClr>
              <a:buSzPts val="2480"/>
              <a:buChar char="•"/>
            </a:pPr>
            <a:r>
              <a:rPr lang="en-IN" sz="2480"/>
              <a:t>So far, over 75% of above capacity used for storage of potato.</a:t>
            </a:r>
            <a:endParaRPr sz="2480"/>
          </a:p>
          <a:p>
            <a:pPr indent="-342900" lvl="0" marL="342900" rtl="0" algn="l">
              <a:lnSpc>
                <a:spcPct val="80000"/>
              </a:lnSpc>
              <a:spcBef>
                <a:spcPts val="496"/>
              </a:spcBef>
              <a:spcAft>
                <a:spcPts val="0"/>
              </a:spcAft>
              <a:buClr>
                <a:schemeClr val="dk1"/>
              </a:buClr>
              <a:buSzPts val="2480"/>
              <a:buNone/>
            </a:pPr>
            <a:r>
              <a:t/>
            </a:r>
            <a:endParaRPr sz="248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2400"/>
              <a:buFont typeface="Calibri"/>
              <a:buNone/>
            </a:pPr>
            <a:br>
              <a:rPr lang="en-IN" sz="2400"/>
            </a:br>
            <a:r>
              <a:rPr lang="en-IN" sz="2400"/>
              <a:t>इसके अलावा, WDRA निम्नलिखित 26 और गोदामों में भंडारण और NWR के जारी करने के लिए बागवानी वस्तुओं को अधिसूचित किया है (कोल्ड स्टोरेज)</a:t>
            </a:r>
            <a:br>
              <a:rPr lang="en-IN" sz="2400"/>
            </a:br>
            <a:endParaRPr sz="2400"/>
          </a:p>
        </p:txBody>
      </p:sp>
      <p:sp>
        <p:nvSpPr>
          <p:cNvPr id="179" name="Google Shape;179;p2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457200" lvl="0" marL="457200" rtl="0" algn="l">
              <a:lnSpc>
                <a:spcPct val="90000"/>
              </a:lnSpc>
              <a:spcBef>
                <a:spcPts val="0"/>
              </a:spcBef>
              <a:spcAft>
                <a:spcPts val="0"/>
              </a:spcAft>
              <a:buClr>
                <a:schemeClr val="dk1"/>
              </a:buClr>
              <a:buSzPts val="2000"/>
              <a:buNone/>
            </a:pPr>
            <a:r>
              <a:rPr lang="en-IN" sz="2000"/>
              <a:t>       1.टेबल आलू (साथ या बिना CIPC आवेदन)</a:t>
            </a:r>
            <a:br>
              <a:rPr lang="en-IN" sz="2000"/>
            </a:br>
            <a:r>
              <a:rPr lang="en-IN" sz="2000"/>
              <a:t>2. बीज आलू</a:t>
            </a:r>
            <a:br>
              <a:rPr lang="en-IN" sz="2000"/>
            </a:br>
            <a:r>
              <a:rPr lang="en-IN" sz="2000"/>
              <a:t>3. प्रसंस्करण (CIPC आवेदन के साथ आलू)</a:t>
            </a:r>
            <a:br>
              <a:rPr lang="en-IN" sz="2000"/>
            </a:br>
            <a:r>
              <a:rPr lang="en-IN" sz="2000"/>
              <a:t>4. सीए भंडारण में सेब</a:t>
            </a:r>
            <a:br>
              <a:rPr lang="en-IN" sz="2000"/>
            </a:br>
            <a:r>
              <a:rPr lang="en-IN" sz="2000"/>
              <a:t>5. गाजर</a:t>
            </a:r>
            <a:br>
              <a:rPr lang="en-IN" sz="2000"/>
            </a:br>
            <a:r>
              <a:rPr lang="en-IN" sz="2000"/>
              <a:t>6. नागपुर Mandarin</a:t>
            </a:r>
            <a:br>
              <a:rPr lang="en-IN" sz="2000"/>
            </a:br>
            <a:r>
              <a:rPr lang="en-IN" sz="2000"/>
              <a:t>7. खासी दार्जिलिंग / / पूर्वोत्तर संतरे</a:t>
            </a:r>
            <a:br>
              <a:rPr lang="en-IN" sz="2000"/>
            </a:br>
            <a:r>
              <a:rPr lang="en-IN" sz="2000"/>
              <a:t>8. Kinnow</a:t>
            </a:r>
            <a:br>
              <a:rPr lang="en-IN" sz="2000"/>
            </a:br>
            <a:r>
              <a:rPr lang="en-IN" sz="2000"/>
              <a:t>9. स्वीट लाइम</a:t>
            </a:r>
            <a:br>
              <a:rPr lang="en-IN" sz="2000"/>
            </a:br>
            <a:r>
              <a:rPr lang="en-IN" sz="2000"/>
              <a:t>10. नींबू</a:t>
            </a:r>
            <a:br>
              <a:rPr lang="en-IN" sz="2000"/>
            </a:br>
            <a:r>
              <a:rPr lang="en-IN" sz="2000"/>
              <a:t>11. अनार</a:t>
            </a:r>
            <a:br>
              <a:rPr lang="en-IN" sz="2000"/>
            </a:br>
            <a:r>
              <a:rPr lang="en-IN" sz="2000"/>
              <a:t>12. अंगूर</a:t>
            </a:r>
            <a:br>
              <a:rPr lang="en-IN" sz="2000"/>
            </a:br>
            <a:r>
              <a:rPr lang="en-IN" sz="2000"/>
              <a:t>13. बादाम</a:t>
            </a:r>
            <a:br>
              <a:rPr lang="en-IN"/>
            </a:b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4400"/>
              <a:buFont typeface="Cambria"/>
              <a:buNone/>
            </a:pPr>
            <a:r>
              <a:rPr b="1" lang="en-IN">
                <a:latin typeface="Cambria"/>
                <a:ea typeface="Cambria"/>
                <a:cs typeface="Cambria"/>
                <a:sym typeface="Cambria"/>
              </a:rPr>
              <a:t>(cont --2--)</a:t>
            </a:r>
            <a:endParaRPr/>
          </a:p>
        </p:txBody>
      </p:sp>
      <p:sp>
        <p:nvSpPr>
          <p:cNvPr id="185" name="Google Shape;185;p3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2240"/>
              <a:buNone/>
            </a:pPr>
            <a:r>
              <a:rPr lang="en-IN" sz="2240"/>
              <a:t>     14. किशमिश</a:t>
            </a:r>
            <a:br>
              <a:rPr lang="en-IN" sz="2240"/>
            </a:br>
            <a:r>
              <a:rPr lang="en-IN" sz="2240"/>
              <a:t>15. प्याज (ताजा या निर्जलित)</a:t>
            </a:r>
            <a:br>
              <a:rPr lang="en-IN" sz="2240"/>
            </a:br>
            <a:r>
              <a:rPr lang="en-IN" sz="2240"/>
              <a:t>16. लहसुन (ताजा या निर्जलित)</a:t>
            </a:r>
            <a:br>
              <a:rPr lang="en-IN" sz="2240"/>
            </a:br>
            <a:r>
              <a:rPr lang="en-IN" sz="2240"/>
              <a:t>17. अदरक (ताजा या निर्जलित)</a:t>
            </a:r>
            <a:br>
              <a:rPr lang="en-IN" sz="2240"/>
            </a:br>
            <a:r>
              <a:rPr lang="en-IN" sz="2240"/>
              <a:t>18. Dries खाद्य मशरूम</a:t>
            </a:r>
            <a:br>
              <a:rPr lang="en-IN" sz="2240"/>
            </a:br>
            <a:r>
              <a:rPr lang="en-IN" sz="2240"/>
              <a:t>19. रेड चिलीज</a:t>
            </a:r>
            <a:br>
              <a:rPr lang="en-IN" sz="2240"/>
            </a:br>
            <a:r>
              <a:rPr lang="en-IN" sz="2240"/>
              <a:t>20. धनिया (सूखा)</a:t>
            </a:r>
            <a:br>
              <a:rPr lang="en-IN" sz="2240"/>
            </a:br>
            <a:r>
              <a:rPr lang="en-IN" sz="2240"/>
              <a:t>21. दालचीनी</a:t>
            </a:r>
            <a:br>
              <a:rPr lang="en-IN" sz="2240"/>
            </a:br>
            <a:r>
              <a:rPr lang="en-IN" sz="2240"/>
              <a:t>22. हल्दी</a:t>
            </a:r>
            <a:br>
              <a:rPr lang="en-IN" sz="2240"/>
            </a:br>
            <a:r>
              <a:rPr lang="en-IN" sz="2240"/>
              <a:t>23. इमली</a:t>
            </a:r>
            <a:br>
              <a:rPr lang="en-IN" sz="2240"/>
            </a:br>
            <a:r>
              <a:rPr lang="en-IN" sz="2240"/>
              <a:t>24. खजूर</a:t>
            </a:r>
            <a:br>
              <a:rPr lang="en-IN" sz="2240"/>
            </a:br>
            <a:r>
              <a:rPr lang="en-IN" sz="2240"/>
              <a:t>25. जमे हुए बागवानी मूल के प्रसंस्कृत खाद्य IQF या ब्लास्ट   बर्फ़ीली में जमे हुए उन सहित आइटम.</a:t>
            </a:r>
            <a:br>
              <a:rPr lang="en-IN" sz="2240"/>
            </a:br>
            <a:r>
              <a:rPr lang="en-IN" sz="2240"/>
              <a:t>26. बीज और बल्ब</a:t>
            </a:r>
            <a:br>
              <a:rPr lang="en-IN" sz="2240"/>
            </a:br>
            <a:endParaRPr sz="224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2400"/>
              <a:buFont typeface="Calibri"/>
              <a:buNone/>
            </a:pPr>
            <a:br>
              <a:rPr b="1" lang="en-IN" sz="2400"/>
            </a:br>
            <a:r>
              <a:rPr b="1" lang="en-IN" sz="2400"/>
              <a:t>Besides, WDRA has also notified the following 26 horticulture commodities for storage &amp; issuance of NWR in warehouses (cold storages)</a:t>
            </a:r>
            <a:br>
              <a:rPr lang="en-IN" sz="2400"/>
            </a:br>
            <a:endParaRPr sz="2400"/>
          </a:p>
        </p:txBody>
      </p:sp>
      <p:sp>
        <p:nvSpPr>
          <p:cNvPr id="191" name="Google Shape;191;p3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2240"/>
              <a:buFont typeface="Calibri"/>
              <a:buAutoNum type="arabicPeriod"/>
            </a:pPr>
            <a:r>
              <a:rPr lang="en-IN" sz="2240"/>
              <a:t>Table Potatoes (with or without CIPC application) </a:t>
            </a:r>
            <a:endParaRPr/>
          </a:p>
          <a:p>
            <a:pPr indent="-514350" lvl="0" marL="514350" rtl="0" algn="l">
              <a:lnSpc>
                <a:spcPct val="80000"/>
              </a:lnSpc>
              <a:spcBef>
                <a:spcPts val="448"/>
              </a:spcBef>
              <a:spcAft>
                <a:spcPts val="0"/>
              </a:spcAft>
              <a:buClr>
                <a:schemeClr val="dk1"/>
              </a:buClr>
              <a:buSzPts val="2240"/>
              <a:buFont typeface="Calibri"/>
              <a:buAutoNum type="arabicPeriod"/>
            </a:pPr>
            <a:r>
              <a:rPr lang="en-IN" sz="2240"/>
              <a:t>Seed Potatoes </a:t>
            </a:r>
            <a:endParaRPr/>
          </a:p>
          <a:p>
            <a:pPr indent="-514350" lvl="0" marL="514350" rtl="0" algn="l">
              <a:lnSpc>
                <a:spcPct val="80000"/>
              </a:lnSpc>
              <a:spcBef>
                <a:spcPts val="448"/>
              </a:spcBef>
              <a:spcAft>
                <a:spcPts val="0"/>
              </a:spcAft>
              <a:buClr>
                <a:schemeClr val="dk1"/>
              </a:buClr>
              <a:buSzPts val="2240"/>
              <a:buFont typeface="Calibri"/>
              <a:buAutoNum type="arabicPeriod"/>
            </a:pPr>
            <a:r>
              <a:rPr lang="en-IN" sz="2240"/>
              <a:t>Processing (Potatoes with CIPC application) </a:t>
            </a:r>
            <a:endParaRPr/>
          </a:p>
          <a:p>
            <a:pPr indent="-514350" lvl="0" marL="514350" rtl="0" algn="l">
              <a:lnSpc>
                <a:spcPct val="80000"/>
              </a:lnSpc>
              <a:spcBef>
                <a:spcPts val="448"/>
              </a:spcBef>
              <a:spcAft>
                <a:spcPts val="0"/>
              </a:spcAft>
              <a:buClr>
                <a:schemeClr val="dk1"/>
              </a:buClr>
              <a:buSzPts val="2240"/>
              <a:buFont typeface="Calibri"/>
              <a:buAutoNum type="arabicPeriod"/>
            </a:pPr>
            <a:r>
              <a:rPr lang="en-IN" sz="2240"/>
              <a:t>Apples in CA storage </a:t>
            </a:r>
            <a:endParaRPr/>
          </a:p>
          <a:p>
            <a:pPr indent="-514350" lvl="0" marL="514350" rtl="0" algn="l">
              <a:lnSpc>
                <a:spcPct val="80000"/>
              </a:lnSpc>
              <a:spcBef>
                <a:spcPts val="448"/>
              </a:spcBef>
              <a:spcAft>
                <a:spcPts val="0"/>
              </a:spcAft>
              <a:buClr>
                <a:schemeClr val="dk1"/>
              </a:buClr>
              <a:buSzPts val="2240"/>
              <a:buFont typeface="Calibri"/>
              <a:buAutoNum type="arabicPeriod"/>
            </a:pPr>
            <a:r>
              <a:rPr lang="en-IN" sz="2240"/>
              <a:t>Carrots </a:t>
            </a:r>
            <a:endParaRPr/>
          </a:p>
          <a:p>
            <a:pPr indent="-514350" lvl="0" marL="514350" rtl="0" algn="l">
              <a:lnSpc>
                <a:spcPct val="80000"/>
              </a:lnSpc>
              <a:spcBef>
                <a:spcPts val="448"/>
              </a:spcBef>
              <a:spcAft>
                <a:spcPts val="0"/>
              </a:spcAft>
              <a:buClr>
                <a:schemeClr val="dk1"/>
              </a:buClr>
              <a:buSzPts val="2240"/>
              <a:buFont typeface="Calibri"/>
              <a:buAutoNum type="arabicPeriod"/>
            </a:pPr>
            <a:r>
              <a:rPr lang="en-IN" sz="2240"/>
              <a:t>Nagpur Mandarin </a:t>
            </a:r>
            <a:endParaRPr/>
          </a:p>
          <a:p>
            <a:pPr indent="-514350" lvl="0" marL="514350" rtl="0" algn="l">
              <a:lnSpc>
                <a:spcPct val="80000"/>
              </a:lnSpc>
              <a:spcBef>
                <a:spcPts val="448"/>
              </a:spcBef>
              <a:spcAft>
                <a:spcPts val="0"/>
              </a:spcAft>
              <a:buClr>
                <a:schemeClr val="dk1"/>
              </a:buClr>
              <a:buSzPts val="2240"/>
              <a:buFont typeface="Calibri"/>
              <a:buAutoNum type="arabicPeriod"/>
            </a:pPr>
            <a:r>
              <a:rPr lang="en-IN" sz="2240"/>
              <a:t>Khasi/Darjeeling/NE Oranges </a:t>
            </a:r>
            <a:endParaRPr/>
          </a:p>
          <a:p>
            <a:pPr indent="-514350" lvl="0" marL="514350" rtl="0" algn="l">
              <a:lnSpc>
                <a:spcPct val="80000"/>
              </a:lnSpc>
              <a:spcBef>
                <a:spcPts val="448"/>
              </a:spcBef>
              <a:spcAft>
                <a:spcPts val="0"/>
              </a:spcAft>
              <a:buClr>
                <a:schemeClr val="dk1"/>
              </a:buClr>
              <a:buSzPts val="2240"/>
              <a:buFont typeface="Calibri"/>
              <a:buAutoNum type="arabicPeriod"/>
            </a:pPr>
            <a:r>
              <a:rPr lang="en-IN" sz="2240"/>
              <a:t>Kinnow </a:t>
            </a:r>
            <a:endParaRPr/>
          </a:p>
          <a:p>
            <a:pPr indent="-514350" lvl="0" marL="514350" rtl="0" algn="l">
              <a:lnSpc>
                <a:spcPct val="80000"/>
              </a:lnSpc>
              <a:spcBef>
                <a:spcPts val="448"/>
              </a:spcBef>
              <a:spcAft>
                <a:spcPts val="0"/>
              </a:spcAft>
              <a:buClr>
                <a:schemeClr val="dk1"/>
              </a:buClr>
              <a:buSzPts val="2240"/>
              <a:buFont typeface="Calibri"/>
              <a:buAutoNum type="arabicPeriod"/>
            </a:pPr>
            <a:r>
              <a:rPr lang="en-IN" sz="2240"/>
              <a:t>Sweet Lime </a:t>
            </a:r>
            <a:endParaRPr/>
          </a:p>
          <a:p>
            <a:pPr indent="-514350" lvl="0" marL="514350" rtl="0" algn="l">
              <a:lnSpc>
                <a:spcPct val="80000"/>
              </a:lnSpc>
              <a:spcBef>
                <a:spcPts val="448"/>
              </a:spcBef>
              <a:spcAft>
                <a:spcPts val="0"/>
              </a:spcAft>
              <a:buClr>
                <a:schemeClr val="dk1"/>
              </a:buClr>
              <a:buSzPts val="2240"/>
              <a:buFont typeface="Calibri"/>
              <a:buAutoNum type="arabicPeriod"/>
            </a:pPr>
            <a:r>
              <a:rPr lang="en-IN" sz="2240"/>
              <a:t>Lemon </a:t>
            </a:r>
            <a:endParaRPr/>
          </a:p>
          <a:p>
            <a:pPr indent="-514350" lvl="0" marL="514350" rtl="0" algn="l">
              <a:lnSpc>
                <a:spcPct val="80000"/>
              </a:lnSpc>
              <a:spcBef>
                <a:spcPts val="448"/>
              </a:spcBef>
              <a:spcAft>
                <a:spcPts val="0"/>
              </a:spcAft>
              <a:buClr>
                <a:schemeClr val="dk1"/>
              </a:buClr>
              <a:buSzPts val="2240"/>
              <a:buFont typeface="Calibri"/>
              <a:buAutoNum type="arabicPeriod"/>
            </a:pPr>
            <a:r>
              <a:rPr lang="en-IN" sz="2240"/>
              <a:t>Pomegranate </a:t>
            </a:r>
            <a:endParaRPr/>
          </a:p>
          <a:p>
            <a:pPr indent="-514350" lvl="0" marL="514350" rtl="0" algn="l">
              <a:lnSpc>
                <a:spcPct val="80000"/>
              </a:lnSpc>
              <a:spcBef>
                <a:spcPts val="448"/>
              </a:spcBef>
              <a:spcAft>
                <a:spcPts val="0"/>
              </a:spcAft>
              <a:buClr>
                <a:schemeClr val="dk1"/>
              </a:buClr>
              <a:buSzPts val="2240"/>
              <a:buFont typeface="Calibri"/>
              <a:buAutoNum type="arabicPeriod"/>
            </a:pPr>
            <a:r>
              <a:rPr lang="en-IN" sz="2240"/>
              <a:t>Grapes </a:t>
            </a:r>
            <a:endParaRPr/>
          </a:p>
          <a:p>
            <a:pPr indent="-514350" lvl="0" marL="514350" rtl="0" algn="l">
              <a:lnSpc>
                <a:spcPct val="80000"/>
              </a:lnSpc>
              <a:spcBef>
                <a:spcPts val="448"/>
              </a:spcBef>
              <a:spcAft>
                <a:spcPts val="0"/>
              </a:spcAft>
              <a:buClr>
                <a:schemeClr val="dk1"/>
              </a:buClr>
              <a:buSzPts val="2240"/>
              <a:buFont typeface="Calibri"/>
              <a:buAutoNum type="arabicPeriod"/>
            </a:pPr>
            <a:r>
              <a:rPr lang="en-IN" sz="2240"/>
              <a:t>Almond</a:t>
            </a:r>
            <a:endParaRPr sz="224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4"/>
          <p:cNvSpPr txBox="1"/>
          <p:nvPr>
            <p:ph idx="1" type="body"/>
          </p:nvPr>
        </p:nvSpPr>
        <p:spPr>
          <a:xfrm>
            <a:off x="457200" y="762001"/>
            <a:ext cx="8229600" cy="4724400"/>
          </a:xfrm>
          <a:prstGeom prst="rect">
            <a:avLst/>
          </a:prstGeom>
          <a:noFill/>
          <a:ln>
            <a:noFill/>
          </a:ln>
        </p:spPr>
        <p:txBody>
          <a:bodyPr anchorCtr="0" anchor="t" bIns="45700" lIns="91425" spcFirstLastPara="1" rIns="91425" wrap="square" tIns="45700">
            <a:noAutofit/>
          </a:bodyPr>
          <a:lstStyle/>
          <a:p>
            <a:pPr indent="-342900" lvl="0" marL="342900" rtl="0" algn="ctr">
              <a:spcBef>
                <a:spcPts val="0"/>
              </a:spcBef>
              <a:spcAft>
                <a:spcPts val="0"/>
              </a:spcAft>
              <a:buClr>
                <a:schemeClr val="dk1"/>
              </a:buClr>
              <a:buSzPts val="3600"/>
              <a:buNone/>
            </a:pPr>
            <a:r>
              <a:rPr b="1" lang="en-IN" sz="3600"/>
              <a:t>Accreditation </a:t>
            </a:r>
            <a:endParaRPr sz="3600"/>
          </a:p>
          <a:p>
            <a:pPr indent="-342900" lvl="0" marL="342900" rtl="0" algn="ctr">
              <a:spcBef>
                <a:spcPts val="720"/>
              </a:spcBef>
              <a:spcAft>
                <a:spcPts val="0"/>
              </a:spcAft>
              <a:buClr>
                <a:schemeClr val="dk1"/>
              </a:buClr>
              <a:buSzPts val="3600"/>
              <a:buNone/>
            </a:pPr>
            <a:r>
              <a:rPr b="1" lang="en-IN" sz="3600"/>
              <a:t>&amp; </a:t>
            </a:r>
            <a:endParaRPr sz="3600"/>
          </a:p>
          <a:p>
            <a:pPr indent="-342900" lvl="0" marL="342900" rtl="0" algn="ctr">
              <a:spcBef>
                <a:spcPts val="720"/>
              </a:spcBef>
              <a:spcAft>
                <a:spcPts val="0"/>
              </a:spcAft>
              <a:buClr>
                <a:schemeClr val="dk1"/>
              </a:buClr>
              <a:buSzPts val="3600"/>
              <a:buNone/>
            </a:pPr>
            <a:r>
              <a:rPr b="1" lang="en-IN" sz="3600"/>
              <a:t>Registration </a:t>
            </a:r>
            <a:endParaRPr sz="3600"/>
          </a:p>
          <a:p>
            <a:pPr indent="-342900" lvl="0" marL="342900" rtl="0" algn="ctr">
              <a:spcBef>
                <a:spcPts val="720"/>
              </a:spcBef>
              <a:spcAft>
                <a:spcPts val="0"/>
              </a:spcAft>
              <a:buClr>
                <a:schemeClr val="dk1"/>
              </a:buClr>
              <a:buSzPts val="3600"/>
              <a:buNone/>
            </a:pPr>
            <a:r>
              <a:rPr b="1" lang="en-IN" sz="3600"/>
              <a:t>of </a:t>
            </a:r>
            <a:endParaRPr sz="3600"/>
          </a:p>
          <a:p>
            <a:pPr indent="-342900" lvl="0" marL="342900" rtl="0" algn="ctr">
              <a:spcBef>
                <a:spcPts val="720"/>
              </a:spcBef>
              <a:spcAft>
                <a:spcPts val="0"/>
              </a:spcAft>
              <a:buClr>
                <a:schemeClr val="dk1"/>
              </a:buClr>
              <a:buSzPts val="3600"/>
              <a:buNone/>
            </a:pPr>
            <a:r>
              <a:rPr b="1" lang="en-IN" sz="3600"/>
              <a:t>Warehouses</a:t>
            </a:r>
            <a:endParaRPr sz="3600"/>
          </a:p>
          <a:p>
            <a:pPr indent="-342900" lvl="0" marL="342900" rtl="0" algn="ctr">
              <a:spcBef>
                <a:spcPts val="720"/>
              </a:spcBef>
              <a:spcAft>
                <a:spcPts val="0"/>
              </a:spcAft>
              <a:buClr>
                <a:schemeClr val="dk1"/>
              </a:buClr>
              <a:buSzPts val="3600"/>
              <a:buNone/>
            </a:pPr>
            <a:r>
              <a:rPr b="1" lang="en-IN" sz="3600"/>
              <a:t>(Cold Storages)</a:t>
            </a:r>
            <a:r>
              <a:rPr lang="en-IN" sz="3600"/>
              <a:t> </a:t>
            </a:r>
            <a:endParaRPr/>
          </a:p>
          <a:p>
            <a:pPr indent="-342900" lvl="0" marL="342900" rtl="0" algn="l">
              <a:spcBef>
                <a:spcPts val="640"/>
              </a:spcBef>
              <a:spcAft>
                <a:spcPts val="0"/>
              </a:spcAft>
              <a:buClr>
                <a:schemeClr val="dk1"/>
              </a:buClr>
              <a:buSzPts val="3200"/>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3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3600"/>
              <a:buFont typeface="Cambria"/>
              <a:buNone/>
            </a:pPr>
            <a:r>
              <a:rPr b="1" lang="en-IN" sz="3600">
                <a:latin typeface="Cambria"/>
                <a:ea typeface="Cambria"/>
                <a:cs typeface="Cambria"/>
                <a:sym typeface="Cambria"/>
              </a:rPr>
              <a:t>(cont --2--)</a:t>
            </a:r>
            <a:endParaRPr sz="3600"/>
          </a:p>
        </p:txBody>
      </p:sp>
      <p:sp>
        <p:nvSpPr>
          <p:cNvPr id="197" name="Google Shape;197;p3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2000"/>
              <a:buAutoNum type="arabicPeriod" startAt="14"/>
            </a:pPr>
            <a:r>
              <a:rPr lang="en-IN" sz="2000"/>
              <a:t>Raisins </a:t>
            </a:r>
            <a:endParaRPr/>
          </a:p>
          <a:p>
            <a:pPr indent="-514350" lvl="0" marL="514350" rtl="0" algn="l">
              <a:lnSpc>
                <a:spcPct val="80000"/>
              </a:lnSpc>
              <a:spcBef>
                <a:spcPts val="400"/>
              </a:spcBef>
              <a:spcAft>
                <a:spcPts val="0"/>
              </a:spcAft>
              <a:buClr>
                <a:schemeClr val="dk1"/>
              </a:buClr>
              <a:buSzPts val="2000"/>
              <a:buAutoNum type="arabicPeriod" startAt="14"/>
            </a:pPr>
            <a:r>
              <a:rPr lang="en-IN" sz="2000"/>
              <a:t>Onion (Fresh or dehydrated) </a:t>
            </a:r>
            <a:endParaRPr/>
          </a:p>
          <a:p>
            <a:pPr indent="-514350" lvl="0" marL="514350" rtl="0" algn="l">
              <a:lnSpc>
                <a:spcPct val="80000"/>
              </a:lnSpc>
              <a:spcBef>
                <a:spcPts val="400"/>
              </a:spcBef>
              <a:spcAft>
                <a:spcPts val="0"/>
              </a:spcAft>
              <a:buClr>
                <a:schemeClr val="dk1"/>
              </a:buClr>
              <a:buSzPts val="2000"/>
              <a:buAutoNum type="arabicPeriod" startAt="14"/>
            </a:pPr>
            <a:r>
              <a:rPr lang="en-IN" sz="2000"/>
              <a:t>Garlic (Fresh or dehydrated) </a:t>
            </a:r>
            <a:endParaRPr/>
          </a:p>
          <a:p>
            <a:pPr indent="-514350" lvl="0" marL="514350" rtl="0" algn="l">
              <a:lnSpc>
                <a:spcPct val="80000"/>
              </a:lnSpc>
              <a:spcBef>
                <a:spcPts val="400"/>
              </a:spcBef>
              <a:spcAft>
                <a:spcPts val="0"/>
              </a:spcAft>
              <a:buClr>
                <a:schemeClr val="dk1"/>
              </a:buClr>
              <a:buSzPts val="2000"/>
              <a:buAutoNum type="arabicPeriod" startAt="14"/>
            </a:pPr>
            <a:r>
              <a:rPr lang="en-IN" sz="2000"/>
              <a:t>Ginger (Fresh or dehydrated) </a:t>
            </a:r>
            <a:endParaRPr/>
          </a:p>
          <a:p>
            <a:pPr indent="-514350" lvl="0" marL="514350" rtl="0" algn="l">
              <a:lnSpc>
                <a:spcPct val="80000"/>
              </a:lnSpc>
              <a:spcBef>
                <a:spcPts val="400"/>
              </a:spcBef>
              <a:spcAft>
                <a:spcPts val="0"/>
              </a:spcAft>
              <a:buClr>
                <a:schemeClr val="dk1"/>
              </a:buClr>
              <a:buSzPts val="2000"/>
              <a:buAutoNum type="arabicPeriod" startAt="14"/>
            </a:pPr>
            <a:r>
              <a:rPr lang="en-IN" sz="2000"/>
              <a:t>Dries edible mushrooms </a:t>
            </a:r>
            <a:endParaRPr/>
          </a:p>
          <a:p>
            <a:pPr indent="-514350" lvl="0" marL="514350" rtl="0" algn="l">
              <a:lnSpc>
                <a:spcPct val="80000"/>
              </a:lnSpc>
              <a:spcBef>
                <a:spcPts val="400"/>
              </a:spcBef>
              <a:spcAft>
                <a:spcPts val="0"/>
              </a:spcAft>
              <a:buClr>
                <a:schemeClr val="dk1"/>
              </a:buClr>
              <a:buSzPts val="2000"/>
              <a:buAutoNum type="arabicPeriod" startAt="14"/>
            </a:pPr>
            <a:r>
              <a:rPr lang="en-IN" sz="2000"/>
              <a:t>Red Chillies </a:t>
            </a:r>
            <a:endParaRPr/>
          </a:p>
          <a:p>
            <a:pPr indent="-514350" lvl="0" marL="514350" rtl="0" algn="l">
              <a:lnSpc>
                <a:spcPct val="80000"/>
              </a:lnSpc>
              <a:spcBef>
                <a:spcPts val="400"/>
              </a:spcBef>
              <a:spcAft>
                <a:spcPts val="0"/>
              </a:spcAft>
              <a:buClr>
                <a:schemeClr val="dk1"/>
              </a:buClr>
              <a:buSzPts val="2000"/>
              <a:buAutoNum type="arabicPeriod" startAt="14"/>
            </a:pPr>
            <a:r>
              <a:rPr lang="en-IN" sz="2000"/>
              <a:t>Coriander (dry) </a:t>
            </a:r>
            <a:endParaRPr/>
          </a:p>
          <a:p>
            <a:pPr indent="-514350" lvl="0" marL="514350" rtl="0" algn="l">
              <a:lnSpc>
                <a:spcPct val="80000"/>
              </a:lnSpc>
              <a:spcBef>
                <a:spcPts val="400"/>
              </a:spcBef>
              <a:spcAft>
                <a:spcPts val="0"/>
              </a:spcAft>
              <a:buClr>
                <a:schemeClr val="dk1"/>
              </a:buClr>
              <a:buSzPts val="2000"/>
              <a:buAutoNum type="arabicPeriod" startAt="14"/>
            </a:pPr>
            <a:r>
              <a:rPr lang="en-IN" sz="2000"/>
              <a:t>Cinnamon </a:t>
            </a:r>
            <a:endParaRPr/>
          </a:p>
          <a:p>
            <a:pPr indent="-514350" lvl="0" marL="514350" rtl="0" algn="l">
              <a:lnSpc>
                <a:spcPct val="80000"/>
              </a:lnSpc>
              <a:spcBef>
                <a:spcPts val="400"/>
              </a:spcBef>
              <a:spcAft>
                <a:spcPts val="0"/>
              </a:spcAft>
              <a:buClr>
                <a:schemeClr val="dk1"/>
              </a:buClr>
              <a:buSzPts val="2000"/>
              <a:buAutoNum type="arabicPeriod" startAt="14"/>
            </a:pPr>
            <a:r>
              <a:rPr lang="en-IN" sz="2000"/>
              <a:t>Turmeric </a:t>
            </a:r>
            <a:endParaRPr/>
          </a:p>
          <a:p>
            <a:pPr indent="-514350" lvl="0" marL="514350" rtl="0" algn="l">
              <a:lnSpc>
                <a:spcPct val="80000"/>
              </a:lnSpc>
              <a:spcBef>
                <a:spcPts val="400"/>
              </a:spcBef>
              <a:spcAft>
                <a:spcPts val="0"/>
              </a:spcAft>
              <a:buClr>
                <a:schemeClr val="dk1"/>
              </a:buClr>
              <a:buSzPts val="2000"/>
              <a:buAutoNum type="arabicPeriod" startAt="14"/>
            </a:pPr>
            <a:r>
              <a:rPr lang="en-IN" sz="2000"/>
              <a:t>Tamarind </a:t>
            </a:r>
            <a:endParaRPr/>
          </a:p>
          <a:p>
            <a:pPr indent="-514350" lvl="0" marL="514350" rtl="0" algn="l">
              <a:lnSpc>
                <a:spcPct val="80000"/>
              </a:lnSpc>
              <a:spcBef>
                <a:spcPts val="400"/>
              </a:spcBef>
              <a:spcAft>
                <a:spcPts val="0"/>
              </a:spcAft>
              <a:buClr>
                <a:schemeClr val="dk1"/>
              </a:buClr>
              <a:buSzPts val="2000"/>
              <a:buAutoNum type="arabicPeriod" startAt="14"/>
            </a:pPr>
            <a:r>
              <a:rPr lang="en-IN" sz="2000"/>
              <a:t>Date Palm </a:t>
            </a:r>
            <a:endParaRPr/>
          </a:p>
          <a:p>
            <a:pPr indent="-514350" lvl="0" marL="514350" rtl="0" algn="l">
              <a:lnSpc>
                <a:spcPct val="80000"/>
              </a:lnSpc>
              <a:spcBef>
                <a:spcPts val="400"/>
              </a:spcBef>
              <a:spcAft>
                <a:spcPts val="0"/>
              </a:spcAft>
              <a:buClr>
                <a:schemeClr val="dk1"/>
              </a:buClr>
              <a:buSzPts val="2000"/>
              <a:buAutoNum type="arabicPeriod" startAt="14"/>
            </a:pPr>
            <a:r>
              <a:rPr lang="en-IN" sz="2000"/>
              <a:t>Frozen Processed Food item of horticulture Origin including those frozen in IQF or Blast Freezing. </a:t>
            </a:r>
            <a:endParaRPr/>
          </a:p>
          <a:p>
            <a:pPr indent="-514350" lvl="0" marL="514350" rtl="0" algn="l">
              <a:lnSpc>
                <a:spcPct val="80000"/>
              </a:lnSpc>
              <a:spcBef>
                <a:spcPts val="400"/>
              </a:spcBef>
              <a:spcAft>
                <a:spcPts val="0"/>
              </a:spcAft>
              <a:buClr>
                <a:schemeClr val="dk1"/>
              </a:buClr>
              <a:buSzPts val="2000"/>
              <a:buAutoNum type="arabicPeriod" startAt="14"/>
            </a:pPr>
            <a:r>
              <a:rPr lang="en-IN" sz="2000"/>
              <a:t>Seeds &amp; bulbs </a:t>
            </a:r>
            <a:endParaRPr/>
          </a:p>
          <a:p>
            <a:pPr indent="-342900" lvl="0" marL="342900" rtl="0" algn="l">
              <a:lnSpc>
                <a:spcPct val="80000"/>
              </a:lnSpc>
              <a:spcBef>
                <a:spcPts val="400"/>
              </a:spcBef>
              <a:spcAft>
                <a:spcPts val="0"/>
              </a:spcAft>
              <a:buClr>
                <a:schemeClr val="dk1"/>
              </a:buClr>
              <a:buSzPts val="2000"/>
              <a:buNone/>
            </a:pPr>
            <a:r>
              <a:t/>
            </a:r>
            <a:endParaRPr sz="20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2800"/>
              <a:buFont typeface="Calibri"/>
              <a:buNone/>
            </a:pPr>
            <a:r>
              <a:rPr b="1" lang="en-IN" sz="2800"/>
              <a:t>पंजीकरण / शीतगृह के मान्यता के लिए मूल बातें</a:t>
            </a:r>
            <a:endParaRPr b="1" sz="2800"/>
          </a:p>
        </p:txBody>
      </p:sp>
      <p:sp>
        <p:nvSpPr>
          <p:cNvPr id="203" name="Google Shape;203;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2480"/>
              <a:buAutoNum type="arabicPeriod"/>
            </a:pPr>
            <a:r>
              <a:rPr lang="en-IN" sz="2480"/>
              <a:t>पंजीकरण और सुरक्षा शुल्क रुपये 7500 रू, गोदामों का 3 वर्ष की अवधि के लिये.</a:t>
            </a:r>
            <a:endParaRPr sz="2480"/>
          </a:p>
          <a:p>
            <a:pPr indent="-514350" lvl="0" marL="514350" rtl="0" algn="l">
              <a:lnSpc>
                <a:spcPct val="80000"/>
              </a:lnSpc>
              <a:spcBef>
                <a:spcPts val="496"/>
              </a:spcBef>
              <a:spcAft>
                <a:spcPts val="0"/>
              </a:spcAft>
              <a:buClr>
                <a:schemeClr val="dk1"/>
              </a:buClr>
              <a:buSzPts val="2480"/>
              <a:buAutoNum type="arabicPeriod"/>
            </a:pPr>
            <a:r>
              <a:rPr lang="en-IN" sz="2480"/>
              <a:t>Accreditation शुल्क. मान्यता अवधि के पहले वर्ष के लिए 7500 रुपये व तीसरे वर्ष में, मान्यता के नवीकरण व निरीक्षण के लिए मान्यता शुल्क पुन: 7500 रुपये है।</a:t>
            </a:r>
            <a:endParaRPr sz="2480"/>
          </a:p>
          <a:p>
            <a:pPr indent="-514350" lvl="0" marL="514350" rtl="0" algn="l">
              <a:lnSpc>
                <a:spcPct val="80000"/>
              </a:lnSpc>
              <a:spcBef>
                <a:spcPts val="496"/>
              </a:spcBef>
              <a:spcAft>
                <a:spcPts val="0"/>
              </a:spcAft>
              <a:buClr>
                <a:schemeClr val="dk1"/>
              </a:buClr>
              <a:buSzPts val="2480"/>
              <a:buAutoNum type="arabicPeriod"/>
            </a:pPr>
            <a:r>
              <a:rPr lang="en-IN" sz="2480"/>
              <a:t>निर्माण मानकों के रूप में बीआईएस / अन्य मानकों द्वारा निर्धारित एनएचबी / NHM / डैक के साथ परामर्श करके WDRA द्वारा अधिसूचित</a:t>
            </a:r>
            <a:endParaRPr sz="2480"/>
          </a:p>
          <a:p>
            <a:pPr indent="-514350" lvl="0" marL="514350" rtl="0" algn="l">
              <a:lnSpc>
                <a:spcPct val="80000"/>
              </a:lnSpc>
              <a:spcBef>
                <a:spcPts val="496"/>
              </a:spcBef>
              <a:spcAft>
                <a:spcPts val="0"/>
              </a:spcAft>
              <a:buClr>
                <a:schemeClr val="dk1"/>
              </a:buClr>
              <a:buSzPts val="2480"/>
              <a:buAutoNum type="arabicPeriod"/>
            </a:pPr>
            <a:r>
              <a:rPr lang="en-IN" sz="2480"/>
              <a:t>प्रशिक्षण और जागरूकता कार्यक्रमों मे किसानों / उत्पादकों तथा warehousemen की भी एनएचबी / WDRA द्वारा प्रशिक्षण आयोजित किया जा रहा है.</a:t>
            </a:r>
            <a:br>
              <a:rPr lang="en-IN" sz="2480"/>
            </a:br>
            <a:endParaRPr sz="248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3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Calibri"/>
              <a:buNone/>
            </a:pPr>
            <a:br>
              <a:rPr b="1" lang="en-IN" sz="3600"/>
            </a:br>
            <a:r>
              <a:rPr b="1" lang="en-IN" sz="3600"/>
              <a:t>Basics for registration/accreditation of cold storages</a:t>
            </a:r>
            <a:br>
              <a:rPr lang="en-IN" sz="3959"/>
            </a:br>
            <a:endParaRPr sz="3959"/>
          </a:p>
        </p:txBody>
      </p:sp>
      <p:sp>
        <p:nvSpPr>
          <p:cNvPr id="209" name="Google Shape;209;p3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2720"/>
              <a:buAutoNum type="arabicPeriod"/>
            </a:pPr>
            <a:r>
              <a:rPr lang="en-IN" sz="2720"/>
              <a:t>Registration and Security fee is Rs. 7500, same as in case of dry warehouses for, a period of 3 years.</a:t>
            </a:r>
            <a:endParaRPr sz="2720"/>
          </a:p>
          <a:p>
            <a:pPr indent="-514350" lvl="0" marL="514350" rtl="0" algn="l">
              <a:lnSpc>
                <a:spcPct val="80000"/>
              </a:lnSpc>
              <a:spcBef>
                <a:spcPts val="544"/>
              </a:spcBef>
              <a:spcAft>
                <a:spcPts val="0"/>
              </a:spcAft>
              <a:buClr>
                <a:schemeClr val="dk1"/>
              </a:buClr>
              <a:buSzPts val="2720"/>
              <a:buAutoNum type="arabicPeriod"/>
            </a:pPr>
            <a:r>
              <a:rPr lang="en-IN" sz="2720"/>
              <a:t>Accreditation fee is Rs. 7500 for  the first year of accreditation period. In the  third year, the accreditation fee for renewal inspection-cum of accreditation is Rs. 7500.</a:t>
            </a:r>
            <a:endParaRPr sz="2720"/>
          </a:p>
          <a:p>
            <a:pPr indent="-514350" lvl="0" marL="514350" rtl="0" algn="l">
              <a:lnSpc>
                <a:spcPct val="80000"/>
              </a:lnSpc>
              <a:spcBef>
                <a:spcPts val="544"/>
              </a:spcBef>
              <a:spcAft>
                <a:spcPts val="0"/>
              </a:spcAft>
              <a:buClr>
                <a:schemeClr val="dk1"/>
              </a:buClr>
              <a:buSzPts val="2720"/>
              <a:buAutoNum type="arabicPeriod"/>
            </a:pPr>
            <a:r>
              <a:rPr lang="en-IN" sz="2720"/>
              <a:t>Construction standards as laid down by the BIS/NHB and other standards as notified by the WDRA  in consultation with NHB/NHM/DAC.</a:t>
            </a:r>
            <a:endParaRPr sz="2720"/>
          </a:p>
          <a:p>
            <a:pPr indent="-514350" lvl="0" marL="514350" rtl="0" algn="l">
              <a:lnSpc>
                <a:spcPct val="80000"/>
              </a:lnSpc>
              <a:spcBef>
                <a:spcPts val="544"/>
              </a:spcBef>
              <a:spcAft>
                <a:spcPts val="0"/>
              </a:spcAft>
              <a:buClr>
                <a:schemeClr val="dk1"/>
              </a:buClr>
              <a:buSzPts val="2720"/>
              <a:buAutoNum type="arabicPeriod"/>
            </a:pPr>
            <a:r>
              <a:rPr lang="en-IN" sz="2720"/>
              <a:t>Training and   awareness programmes of farmers/ growers warehousemen are also being organized by the NHB/WDRA. </a:t>
            </a:r>
            <a:endParaRPr sz="2720"/>
          </a:p>
          <a:p>
            <a:pPr indent="-342900" lvl="0" marL="342900" rtl="0" algn="l">
              <a:lnSpc>
                <a:spcPct val="80000"/>
              </a:lnSpc>
              <a:spcBef>
                <a:spcPts val="544"/>
              </a:spcBef>
              <a:spcAft>
                <a:spcPts val="0"/>
              </a:spcAft>
              <a:buClr>
                <a:schemeClr val="dk1"/>
              </a:buClr>
              <a:buSzPts val="2720"/>
              <a:buNone/>
            </a:pPr>
            <a:r>
              <a:t/>
            </a:r>
            <a:endParaRPr sz="272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40"/>
              <a:buFont typeface="Calibri"/>
              <a:buNone/>
            </a:pPr>
            <a:r>
              <a:rPr b="1" lang="en-IN" sz="3240"/>
              <a:t>प्रमाणन एजेंसियों के शीत भंडारण के लिए सूची</a:t>
            </a:r>
            <a:br>
              <a:rPr lang="en-IN" sz="3959"/>
            </a:br>
            <a:endParaRPr sz="3959"/>
          </a:p>
        </p:txBody>
      </p:sp>
      <p:sp>
        <p:nvSpPr>
          <p:cNvPr id="215" name="Google Shape;215;p3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None/>
            </a:pPr>
            <a:r>
              <a:rPr lang="en-IN" sz="2400"/>
              <a:t>1. कृषि विपणन के राष्ट्रीय संस्थान (NIAM), जयपुर.</a:t>
            </a:r>
            <a:endParaRPr/>
          </a:p>
          <a:p>
            <a:pPr indent="-342900" lvl="0" marL="342900" rtl="0" algn="l">
              <a:spcBef>
                <a:spcPts val="480"/>
              </a:spcBef>
              <a:spcAft>
                <a:spcPts val="0"/>
              </a:spcAft>
              <a:buClr>
                <a:schemeClr val="dk1"/>
              </a:buClr>
              <a:buSzPts val="2400"/>
              <a:buNone/>
            </a:pPr>
            <a:r>
              <a:rPr lang="en-IN" sz="2400"/>
              <a:t>2. विपणन एवं निरीक्षण निदेशालय, कृषि मंत्रालय, कृषि एवं सहकारिता विभाग (डीएसी), फरीदाबाद</a:t>
            </a:r>
            <a:endParaRPr sz="2400"/>
          </a:p>
          <a:p>
            <a:pPr indent="-342900" lvl="0" marL="342900" rtl="0" algn="l">
              <a:spcBef>
                <a:spcPts val="480"/>
              </a:spcBef>
              <a:spcAft>
                <a:spcPts val="0"/>
              </a:spcAft>
              <a:buClr>
                <a:schemeClr val="dk1"/>
              </a:buClr>
              <a:buSzPts val="2400"/>
              <a:buNone/>
            </a:pPr>
            <a:r>
              <a:rPr lang="en-IN" sz="2400"/>
              <a:t>3. राष्ट्रीय सहकारी विकास निगम (एनसीडीसी), नई दिल्ली</a:t>
            </a:r>
            <a:endParaRPr sz="2400"/>
          </a:p>
          <a:p>
            <a:pPr indent="-342900" lvl="0" marL="342900" rtl="0" algn="l">
              <a:spcBef>
                <a:spcPts val="480"/>
              </a:spcBef>
              <a:spcAft>
                <a:spcPts val="0"/>
              </a:spcAft>
              <a:buClr>
                <a:schemeClr val="dk1"/>
              </a:buClr>
              <a:buSzPts val="2400"/>
              <a:buNone/>
            </a:pPr>
            <a:r>
              <a:rPr lang="en-IN" sz="2400"/>
              <a:t>4. राष्ट्रीय उत्पादकता परिषद (एनपीसी), नई दिल्ली</a:t>
            </a:r>
            <a:endParaRPr sz="2400"/>
          </a:p>
          <a:p>
            <a:pPr indent="-342900" lvl="0" marL="342900" rtl="0" algn="l">
              <a:spcBef>
                <a:spcPts val="480"/>
              </a:spcBef>
              <a:spcAft>
                <a:spcPts val="0"/>
              </a:spcAft>
              <a:buClr>
                <a:schemeClr val="dk1"/>
              </a:buClr>
              <a:buSzPts val="2400"/>
              <a:buNone/>
            </a:pPr>
            <a:r>
              <a:rPr lang="en-IN" sz="2400"/>
              <a:t>5. रेल इंडिया टेक्निकल एंड इंजीनियरिंग सर्विसेज (राइट्स), गुड़गांव</a:t>
            </a:r>
            <a:endParaRPr sz="2400"/>
          </a:p>
          <a:p>
            <a:pPr indent="-342900" lvl="0" marL="342900" rtl="0" algn="l">
              <a:spcBef>
                <a:spcPts val="480"/>
              </a:spcBef>
              <a:spcAft>
                <a:spcPts val="0"/>
              </a:spcAft>
              <a:buClr>
                <a:schemeClr val="dk1"/>
              </a:buClr>
              <a:buSzPts val="2400"/>
              <a:buNone/>
            </a:pPr>
            <a:r>
              <a:rPr lang="en-IN" sz="2400"/>
              <a:t>6. नाबार्ड कंसल्टेंसी सर्विसेज प्रा. लिमिटेड (NABCONS) मुंबई (नियुक्त किया जा रहा है)</a:t>
            </a:r>
            <a:endParaRPr sz="2400"/>
          </a:p>
          <a:p>
            <a:pPr indent="-342900" lvl="0" marL="342900" rtl="0" algn="l">
              <a:spcBef>
                <a:spcPts val="640"/>
              </a:spcBef>
              <a:spcAft>
                <a:spcPts val="0"/>
              </a:spcAft>
              <a:buClr>
                <a:schemeClr val="dk1"/>
              </a:buClr>
              <a:buSzPts val="3200"/>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40"/>
              <a:buFont typeface="Calibri"/>
              <a:buNone/>
            </a:pPr>
            <a:r>
              <a:rPr b="1" lang="en-IN" sz="3240"/>
              <a:t>List of accreditation agencies for cold storages</a:t>
            </a:r>
            <a:br>
              <a:rPr lang="en-IN" sz="3959"/>
            </a:br>
            <a:endParaRPr sz="3959"/>
          </a:p>
        </p:txBody>
      </p:sp>
      <p:sp>
        <p:nvSpPr>
          <p:cNvPr id="221" name="Google Shape;221;p3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2720"/>
              <a:buFont typeface="Calibri"/>
              <a:buAutoNum type="arabicPeriod"/>
            </a:pPr>
            <a:r>
              <a:rPr lang="en-IN" sz="2720"/>
              <a:t>National Institute of Agricultural Marketing (NIAM), Jaipur </a:t>
            </a:r>
            <a:endParaRPr sz="2720"/>
          </a:p>
          <a:p>
            <a:pPr indent="-514350" lvl="0" marL="514350" rtl="0" algn="l">
              <a:lnSpc>
                <a:spcPct val="80000"/>
              </a:lnSpc>
              <a:spcBef>
                <a:spcPts val="544"/>
              </a:spcBef>
              <a:spcAft>
                <a:spcPts val="0"/>
              </a:spcAft>
              <a:buClr>
                <a:schemeClr val="dk1"/>
              </a:buClr>
              <a:buSzPts val="2720"/>
              <a:buFont typeface="Calibri"/>
              <a:buAutoNum type="arabicPeriod"/>
            </a:pPr>
            <a:r>
              <a:rPr lang="en-IN" sz="2720"/>
              <a:t>Directorate of Marketing and Inspection, Ministry of Agriculture, Department of Agriculture &amp; Cooperation (DAC), Faridabad </a:t>
            </a:r>
            <a:endParaRPr sz="2720"/>
          </a:p>
          <a:p>
            <a:pPr indent="-514350" lvl="0" marL="514350" rtl="0" algn="l">
              <a:lnSpc>
                <a:spcPct val="80000"/>
              </a:lnSpc>
              <a:spcBef>
                <a:spcPts val="544"/>
              </a:spcBef>
              <a:spcAft>
                <a:spcPts val="0"/>
              </a:spcAft>
              <a:buClr>
                <a:schemeClr val="dk1"/>
              </a:buClr>
              <a:buSzPts val="2720"/>
              <a:buFont typeface="Calibri"/>
              <a:buAutoNum type="arabicPeriod"/>
            </a:pPr>
            <a:r>
              <a:rPr lang="en-IN" sz="2720"/>
              <a:t>National Cooperative Development Corporation (NCDC), New Delhi</a:t>
            </a:r>
            <a:endParaRPr sz="2720"/>
          </a:p>
          <a:p>
            <a:pPr indent="-514350" lvl="0" marL="514350" rtl="0" algn="l">
              <a:lnSpc>
                <a:spcPct val="80000"/>
              </a:lnSpc>
              <a:spcBef>
                <a:spcPts val="544"/>
              </a:spcBef>
              <a:spcAft>
                <a:spcPts val="0"/>
              </a:spcAft>
              <a:buClr>
                <a:schemeClr val="dk1"/>
              </a:buClr>
              <a:buSzPts val="2720"/>
              <a:buFont typeface="Calibri"/>
              <a:buAutoNum type="arabicPeriod"/>
            </a:pPr>
            <a:r>
              <a:rPr lang="en-IN" sz="2720"/>
              <a:t>National Productivity Council (NPC), New Delhi</a:t>
            </a:r>
            <a:endParaRPr sz="2720"/>
          </a:p>
          <a:p>
            <a:pPr indent="-514350" lvl="0" marL="514350" rtl="0" algn="l">
              <a:lnSpc>
                <a:spcPct val="80000"/>
              </a:lnSpc>
              <a:spcBef>
                <a:spcPts val="544"/>
              </a:spcBef>
              <a:spcAft>
                <a:spcPts val="0"/>
              </a:spcAft>
              <a:buClr>
                <a:schemeClr val="dk1"/>
              </a:buClr>
              <a:buSzPts val="2720"/>
              <a:buFont typeface="Calibri"/>
              <a:buAutoNum type="arabicPeriod"/>
            </a:pPr>
            <a:r>
              <a:rPr lang="en-IN" sz="2720"/>
              <a:t>Rail India Technical and Engineering Services (RITES), Gurgaon </a:t>
            </a:r>
            <a:endParaRPr sz="2720"/>
          </a:p>
          <a:p>
            <a:pPr indent="-514350" lvl="0" marL="514350" rtl="0" algn="l">
              <a:lnSpc>
                <a:spcPct val="80000"/>
              </a:lnSpc>
              <a:spcBef>
                <a:spcPts val="544"/>
              </a:spcBef>
              <a:spcAft>
                <a:spcPts val="0"/>
              </a:spcAft>
              <a:buClr>
                <a:schemeClr val="dk1"/>
              </a:buClr>
              <a:buSzPts val="2720"/>
              <a:buFont typeface="Calibri"/>
              <a:buAutoNum type="arabicPeriod"/>
            </a:pPr>
            <a:r>
              <a:rPr lang="en-IN" sz="2720"/>
              <a:t>NABARD consultancy Services Pvt. Ltd., (NABCONS), Mumbai (being appointed) </a:t>
            </a:r>
            <a:endParaRPr sz="2720"/>
          </a:p>
          <a:p>
            <a:pPr indent="-342900" lvl="0" marL="342900" rtl="0" algn="l">
              <a:lnSpc>
                <a:spcPct val="80000"/>
              </a:lnSpc>
              <a:spcBef>
                <a:spcPts val="544"/>
              </a:spcBef>
              <a:spcAft>
                <a:spcPts val="0"/>
              </a:spcAft>
              <a:buClr>
                <a:schemeClr val="dk1"/>
              </a:buClr>
              <a:buSzPts val="2720"/>
              <a:buNone/>
            </a:pPr>
            <a:r>
              <a:t/>
            </a:r>
            <a:endParaRPr sz="272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2800"/>
              <a:buFont typeface="Calibri"/>
              <a:buNone/>
            </a:pPr>
            <a:r>
              <a:rPr b="1" lang="en-IN" sz="2800"/>
              <a:t>फसल ऋण सुविधा के बाद फसल ऋण के लिए ब्याज दर में छूट साथ किसानों को NWRs पर विस्तार</a:t>
            </a:r>
            <a:endParaRPr b="1" sz="2800"/>
          </a:p>
        </p:txBody>
      </p:sp>
      <p:sp>
        <p:nvSpPr>
          <p:cNvPr id="227" name="Google Shape;227;p3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2590"/>
              <a:buChar char="•"/>
            </a:pPr>
            <a:r>
              <a:rPr lang="en-IN" sz="2590"/>
              <a:t>वर्तमान रियायती फसल ऋण ब्याज दर में छूट के साथ 7% किसानों के लिए उपलब्ध है.</a:t>
            </a:r>
            <a:endParaRPr sz="2590"/>
          </a:p>
          <a:p>
            <a:pPr indent="-342900" lvl="0" marL="342900" rtl="0" algn="l">
              <a:lnSpc>
                <a:spcPct val="80000"/>
              </a:lnSpc>
              <a:spcBef>
                <a:spcPts val="518"/>
              </a:spcBef>
              <a:spcAft>
                <a:spcPts val="0"/>
              </a:spcAft>
              <a:buClr>
                <a:schemeClr val="dk1"/>
              </a:buClr>
              <a:buSzPts val="2590"/>
              <a:buNone/>
            </a:pPr>
            <a:r>
              <a:t/>
            </a:r>
            <a:endParaRPr sz="2590"/>
          </a:p>
          <a:p>
            <a:pPr indent="-342900" lvl="0" marL="342900" rtl="0" algn="l">
              <a:lnSpc>
                <a:spcPct val="80000"/>
              </a:lnSpc>
              <a:spcBef>
                <a:spcPts val="592"/>
              </a:spcBef>
              <a:spcAft>
                <a:spcPts val="0"/>
              </a:spcAft>
              <a:buClr>
                <a:schemeClr val="dk1"/>
              </a:buClr>
              <a:buSzPts val="2590"/>
              <a:buChar char="•"/>
            </a:pPr>
            <a:r>
              <a:rPr lang="en-IN" sz="2590"/>
              <a:t>किसानों द्वारा कृषि उपज की बिक्री के संकट से बचने के लिए और उन्हें गोदाम रसीद के खिलाफ भंडारण में अपनी उपज को स्टोर करने के लिए प्रोत्साहित करते हैं, तो ब्याज दर में छूट का लाभ छोटे और सीमांत किसानों को एक और आगे के लिए किसान क्रेडिट कार्ड (केसीसी) उपलब्ध कराया गया है छह महीने के बाद फसल के रूप में NWR के खिलाफ फसल ऋण उपलब्ध एक ही दर पर की अवधि.</a:t>
            </a:r>
            <a:br>
              <a:rPr lang="en-IN" sz="2960"/>
            </a:br>
            <a:endParaRPr sz="296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2790"/>
              <a:buFont typeface="Calibri"/>
              <a:buNone/>
            </a:pPr>
            <a:br>
              <a:rPr b="1" lang="en-IN" sz="2790"/>
            </a:br>
            <a:r>
              <a:rPr b="1" lang="en-IN" sz="2790"/>
              <a:t>Extension of Crop Loan Facility with interest subvention to Post–harvest loan on NWRs to Farmers</a:t>
            </a:r>
            <a:br>
              <a:rPr lang="en-IN" sz="3959"/>
            </a:br>
            <a:endParaRPr sz="3959"/>
          </a:p>
        </p:txBody>
      </p:sp>
      <p:sp>
        <p:nvSpPr>
          <p:cNvPr id="233" name="Google Shape;233;p3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2960"/>
              <a:buChar char="•"/>
            </a:pPr>
            <a:r>
              <a:rPr lang="en-IN" sz="2960"/>
              <a:t>At present concessional crop loan @7% with interest subvention is available to farmers.</a:t>
            </a:r>
            <a:endParaRPr/>
          </a:p>
          <a:p>
            <a:pPr indent="-342900" lvl="0" marL="342900" rtl="0" algn="l">
              <a:lnSpc>
                <a:spcPct val="80000"/>
              </a:lnSpc>
              <a:spcBef>
                <a:spcPts val="592"/>
              </a:spcBef>
              <a:spcAft>
                <a:spcPts val="0"/>
              </a:spcAft>
              <a:buClr>
                <a:schemeClr val="dk1"/>
              </a:buClr>
              <a:buSzPts val="2960"/>
              <a:buChar char="•"/>
            </a:pPr>
            <a:r>
              <a:rPr lang="en-IN" sz="2960"/>
              <a:t>To avoid distress sale of agricultural produce by the farmers and to encourage them to store their produce in warehousing against the warehouse receipt, the benefit of interest subvention has been made available to small and marginal farmers having Kisan Credit Card (KCC) for a further period of up to six months post-harvest on the same rate as available to crop loan against NWR. </a:t>
            </a:r>
            <a:endParaRPr/>
          </a:p>
          <a:p>
            <a:pPr indent="-342900" lvl="0" marL="342900" rtl="0" algn="l">
              <a:lnSpc>
                <a:spcPct val="80000"/>
              </a:lnSpc>
              <a:spcBef>
                <a:spcPts val="592"/>
              </a:spcBef>
              <a:spcAft>
                <a:spcPts val="0"/>
              </a:spcAft>
              <a:buClr>
                <a:schemeClr val="dk1"/>
              </a:buClr>
              <a:buSzPts val="2960"/>
              <a:buNone/>
            </a:pPr>
            <a:r>
              <a:t/>
            </a:r>
            <a:endParaRPr sz="296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00"/>
              <a:buFont typeface="Calibri"/>
              <a:buNone/>
            </a:pPr>
            <a:r>
              <a:rPr lang="en-IN" sz="3200"/>
              <a:t>कोल्ड स्टोरेज की मान्यता के लिए फार्म - 1 प्रमाणन एजेंसी के लिए आवेदन</a:t>
            </a:r>
            <a:endParaRPr sz="3200"/>
          </a:p>
        </p:txBody>
      </p:sp>
      <p:sp>
        <p:nvSpPr>
          <p:cNvPr id="239" name="Google Shape;239;p3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90000"/>
              </a:lnSpc>
              <a:spcBef>
                <a:spcPts val="0"/>
              </a:spcBef>
              <a:spcAft>
                <a:spcPts val="0"/>
              </a:spcAft>
              <a:buClr>
                <a:schemeClr val="dk1"/>
              </a:buClr>
              <a:buSzPts val="2405"/>
              <a:buAutoNum type="arabicPeriod"/>
            </a:pPr>
            <a:r>
              <a:rPr lang="en-IN" sz="2405"/>
              <a:t>कंपनी का पंजीकरण प्रमाणपत्र की प्रति.</a:t>
            </a:r>
            <a:endParaRPr sz="2405"/>
          </a:p>
          <a:p>
            <a:pPr indent="-514350" lvl="0" marL="514350" rtl="0" algn="l">
              <a:lnSpc>
                <a:spcPct val="90000"/>
              </a:lnSpc>
              <a:spcBef>
                <a:spcPts val="481"/>
              </a:spcBef>
              <a:spcAft>
                <a:spcPts val="0"/>
              </a:spcAft>
              <a:buClr>
                <a:schemeClr val="dk1"/>
              </a:buClr>
              <a:buSzPts val="2405"/>
              <a:buAutoNum type="arabicPeriod"/>
            </a:pPr>
            <a:r>
              <a:rPr lang="en-IN" sz="2405"/>
              <a:t>एसोसिएशन और संघ / नियम और कंपनी का विनियमन के अनुच्छेद ज्ञापन.</a:t>
            </a:r>
            <a:endParaRPr sz="2405"/>
          </a:p>
          <a:p>
            <a:pPr indent="-514350" lvl="0" marL="514350" rtl="0" algn="l">
              <a:lnSpc>
                <a:spcPct val="90000"/>
              </a:lnSpc>
              <a:spcBef>
                <a:spcPts val="481"/>
              </a:spcBef>
              <a:spcAft>
                <a:spcPts val="0"/>
              </a:spcAft>
              <a:buClr>
                <a:schemeClr val="dk1"/>
              </a:buClr>
              <a:buSzPts val="2405"/>
              <a:buAutoNum type="arabicPeriod"/>
            </a:pPr>
            <a:r>
              <a:rPr lang="en-IN" sz="2405"/>
              <a:t>WDRA साथ मान्यता के लिए अपनी ओर से आवेदन करने के लिए कंपनी के संकल्प.</a:t>
            </a:r>
            <a:endParaRPr sz="2405"/>
          </a:p>
          <a:p>
            <a:pPr indent="-514350" lvl="0" marL="514350" rtl="0" algn="l">
              <a:lnSpc>
                <a:spcPct val="90000"/>
              </a:lnSpc>
              <a:spcBef>
                <a:spcPts val="481"/>
              </a:spcBef>
              <a:spcAft>
                <a:spcPts val="0"/>
              </a:spcAft>
              <a:buClr>
                <a:schemeClr val="dk1"/>
              </a:buClr>
              <a:buSzPts val="2405"/>
              <a:buAutoNum type="arabicPeriod"/>
            </a:pPr>
            <a:r>
              <a:rPr lang="en-IN" sz="2405"/>
              <a:t>WDRA साथ मान्यता के लिए आवेदन करने के लिए अपनी ओर से व्यक्ति के अधिकार की मूल प्रति.</a:t>
            </a:r>
            <a:endParaRPr sz="2405"/>
          </a:p>
          <a:p>
            <a:pPr indent="-514350" lvl="0" marL="514350" rtl="0" algn="l">
              <a:lnSpc>
                <a:spcPct val="90000"/>
              </a:lnSpc>
              <a:spcBef>
                <a:spcPts val="481"/>
              </a:spcBef>
              <a:spcAft>
                <a:spcPts val="0"/>
              </a:spcAft>
              <a:buClr>
                <a:schemeClr val="dk1"/>
              </a:buClr>
              <a:buSzPts val="2405"/>
              <a:buAutoNum type="arabicPeriod"/>
            </a:pPr>
            <a:r>
              <a:rPr lang="en-IN" sz="2405"/>
              <a:t>डिमांड ड्राफ्ट या निर्धारित शुल्क के भुगतान के सबूत</a:t>
            </a:r>
            <a:endParaRPr sz="2405"/>
          </a:p>
          <a:p>
            <a:pPr indent="-514350" lvl="0" marL="514350" rtl="0" algn="l">
              <a:lnSpc>
                <a:spcPct val="90000"/>
              </a:lnSpc>
              <a:spcBef>
                <a:spcPts val="518"/>
              </a:spcBef>
              <a:spcAft>
                <a:spcPts val="0"/>
              </a:spcAft>
              <a:buClr>
                <a:schemeClr val="dk1"/>
              </a:buClr>
              <a:buSzPts val="2405"/>
              <a:buAutoNum type="arabicPeriod"/>
            </a:pPr>
            <a:r>
              <a:rPr lang="en-IN" sz="2405"/>
              <a:t>नवीकरण के मामले में, वैध मान्यता की सत्यापित प्रति.</a:t>
            </a:r>
            <a:r>
              <a:rPr lang="en-IN" sz="2590"/>
              <a:t> </a:t>
            </a:r>
            <a:endParaRPr sz="2590"/>
          </a:p>
          <a:p>
            <a:pPr indent="-514350" lvl="0" marL="514350" rtl="0" algn="l">
              <a:lnSpc>
                <a:spcPct val="90000"/>
              </a:lnSpc>
              <a:spcBef>
                <a:spcPts val="518"/>
              </a:spcBef>
              <a:spcAft>
                <a:spcPts val="0"/>
              </a:spcAft>
              <a:buClr>
                <a:schemeClr val="dk1"/>
              </a:buClr>
              <a:buSzPts val="2590"/>
              <a:buNone/>
            </a:pPr>
            <a:br>
              <a:rPr lang="en-IN" sz="2590"/>
            </a:br>
            <a:endParaRPr sz="296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4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40"/>
              <a:buFont typeface="Calibri"/>
              <a:buNone/>
            </a:pPr>
            <a:br>
              <a:rPr b="1" lang="en-IN" sz="3240"/>
            </a:br>
            <a:r>
              <a:rPr b="1" lang="en-IN" sz="3240"/>
              <a:t>Form – 1	Application for accreditation of Cold Storage to Accreditation Agency</a:t>
            </a:r>
            <a:r>
              <a:rPr lang="en-IN" sz="3240"/>
              <a:t> </a:t>
            </a:r>
            <a:br>
              <a:rPr lang="en-IN" sz="3959"/>
            </a:br>
            <a:endParaRPr sz="3959"/>
          </a:p>
        </p:txBody>
      </p:sp>
      <p:sp>
        <p:nvSpPr>
          <p:cNvPr id="245" name="Google Shape;245;p4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just">
              <a:lnSpc>
                <a:spcPct val="80000"/>
              </a:lnSpc>
              <a:spcBef>
                <a:spcPts val="0"/>
              </a:spcBef>
              <a:spcAft>
                <a:spcPts val="0"/>
              </a:spcAft>
              <a:buClr>
                <a:schemeClr val="dk1"/>
              </a:buClr>
              <a:buSzPts val="2720"/>
              <a:buFont typeface="Calibri"/>
              <a:buAutoNum type="arabicPeriod"/>
            </a:pPr>
            <a:r>
              <a:rPr lang="en-IN" sz="2720"/>
              <a:t>Copy of Registration Certificate of company*.</a:t>
            </a:r>
            <a:endParaRPr/>
          </a:p>
          <a:p>
            <a:pPr indent="-514350" lvl="0" marL="514350" rtl="0" algn="l">
              <a:lnSpc>
                <a:spcPct val="80000"/>
              </a:lnSpc>
              <a:spcBef>
                <a:spcPts val="544"/>
              </a:spcBef>
              <a:spcAft>
                <a:spcPts val="0"/>
              </a:spcAft>
              <a:buClr>
                <a:schemeClr val="dk1"/>
              </a:buClr>
              <a:buSzPts val="2720"/>
              <a:buFont typeface="Calibri"/>
              <a:buAutoNum type="arabicPeriod"/>
            </a:pPr>
            <a:r>
              <a:rPr lang="en-IN" sz="2720"/>
              <a:t>Memorandum of Association &amp; Article of Association/Rules  &amp;  Regulation of company.</a:t>
            </a:r>
            <a:endParaRPr/>
          </a:p>
          <a:p>
            <a:pPr indent="-514350" lvl="0" marL="514350" rtl="0" algn="l">
              <a:lnSpc>
                <a:spcPct val="80000"/>
              </a:lnSpc>
              <a:spcBef>
                <a:spcPts val="544"/>
              </a:spcBef>
              <a:spcAft>
                <a:spcPts val="0"/>
              </a:spcAft>
              <a:buClr>
                <a:schemeClr val="dk1"/>
              </a:buClr>
              <a:buSzPts val="2720"/>
              <a:buFont typeface="Calibri"/>
              <a:buAutoNum type="arabicPeriod"/>
            </a:pPr>
            <a:r>
              <a:rPr lang="en-IN" sz="2720"/>
              <a:t>Resolution of company for making application on its behalf  for accreditation with WDRA.</a:t>
            </a:r>
            <a:endParaRPr/>
          </a:p>
          <a:p>
            <a:pPr indent="-514350" lvl="0" marL="514350" rtl="0" algn="l">
              <a:lnSpc>
                <a:spcPct val="80000"/>
              </a:lnSpc>
              <a:spcBef>
                <a:spcPts val="544"/>
              </a:spcBef>
              <a:spcAft>
                <a:spcPts val="0"/>
              </a:spcAft>
              <a:buClr>
                <a:schemeClr val="dk1"/>
              </a:buClr>
              <a:buSzPts val="2720"/>
              <a:buFont typeface="Calibri"/>
              <a:buAutoNum type="arabicPeriod"/>
            </a:pPr>
            <a:r>
              <a:rPr lang="en-IN" sz="2720"/>
              <a:t>Original copy of authority to the person to make application on its behalf for accreditation with WDRA.</a:t>
            </a:r>
            <a:endParaRPr/>
          </a:p>
          <a:p>
            <a:pPr indent="-514350" lvl="0" marL="514350" rtl="0" algn="l">
              <a:lnSpc>
                <a:spcPct val="80000"/>
              </a:lnSpc>
              <a:spcBef>
                <a:spcPts val="544"/>
              </a:spcBef>
              <a:spcAft>
                <a:spcPts val="0"/>
              </a:spcAft>
              <a:buClr>
                <a:schemeClr val="dk1"/>
              </a:buClr>
              <a:buSzPts val="2720"/>
              <a:buFont typeface="Calibri"/>
              <a:buAutoNum type="arabicPeriod"/>
            </a:pPr>
            <a:r>
              <a:rPr lang="en-IN" sz="2720"/>
              <a:t>Demand draft or proof of payment of prescribed fee.</a:t>
            </a:r>
            <a:endParaRPr/>
          </a:p>
          <a:p>
            <a:pPr indent="-514350" lvl="0" marL="514350" rtl="0" algn="l">
              <a:lnSpc>
                <a:spcPct val="80000"/>
              </a:lnSpc>
              <a:spcBef>
                <a:spcPts val="544"/>
              </a:spcBef>
              <a:spcAft>
                <a:spcPts val="0"/>
              </a:spcAft>
              <a:buClr>
                <a:schemeClr val="dk1"/>
              </a:buClr>
              <a:buSzPts val="2720"/>
              <a:buFont typeface="Calibri"/>
              <a:buAutoNum type="arabicPeriod"/>
            </a:pPr>
            <a:r>
              <a:rPr lang="en-IN" sz="2720"/>
              <a:t>In case renewal, attested copy of valid accreditation.</a:t>
            </a:r>
            <a:endParaRPr/>
          </a:p>
          <a:p>
            <a:pPr indent="-342900" lvl="0" marL="342900" rtl="0" algn="l">
              <a:lnSpc>
                <a:spcPct val="80000"/>
              </a:lnSpc>
              <a:spcBef>
                <a:spcPts val="544"/>
              </a:spcBef>
              <a:spcAft>
                <a:spcPts val="0"/>
              </a:spcAft>
              <a:buClr>
                <a:schemeClr val="dk1"/>
              </a:buClr>
              <a:buSzPts val="2720"/>
              <a:buNone/>
            </a:pPr>
            <a:r>
              <a:rPr lang="en-IN" sz="2720"/>
              <a:t>*</a:t>
            </a:r>
            <a:r>
              <a:rPr i="1" lang="en-IN" sz="2720"/>
              <a:t>Company hereinafter referred to includes any legal person such as cooperative society, registered firm etc. </a:t>
            </a:r>
            <a:endParaRPr sz="2720"/>
          </a:p>
          <a:p>
            <a:pPr indent="-342900" lvl="0" marL="342900" rtl="0" algn="l">
              <a:lnSpc>
                <a:spcPct val="80000"/>
              </a:lnSpc>
              <a:spcBef>
                <a:spcPts val="544"/>
              </a:spcBef>
              <a:spcAft>
                <a:spcPts val="0"/>
              </a:spcAft>
              <a:buClr>
                <a:schemeClr val="dk1"/>
              </a:buClr>
              <a:buSzPts val="2720"/>
              <a:buNone/>
            </a:pPr>
            <a:r>
              <a:t/>
            </a:r>
            <a:endParaRPr sz="272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4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lang="en-IN"/>
              <a:t>कोल्ड स्टोरेज का विवरण</a:t>
            </a:r>
            <a:endParaRPr/>
          </a:p>
        </p:txBody>
      </p:sp>
      <p:sp>
        <p:nvSpPr>
          <p:cNvPr id="251" name="Google Shape;251;p4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2240"/>
              <a:buNone/>
            </a:pPr>
            <a:r>
              <a:rPr lang="en-IN" sz="2240"/>
              <a:t>    कोल्ड स्टोरेज के नाम, स्थान, म ट्न में क्षमता.</a:t>
            </a:r>
            <a:br>
              <a:rPr lang="en-IN" sz="2240"/>
            </a:br>
            <a:r>
              <a:rPr lang="en-IN" sz="2240"/>
              <a:t>(स्थानीय कानूनों के तहत लागू)</a:t>
            </a:r>
            <a:endParaRPr/>
          </a:p>
          <a:p>
            <a:pPr indent="-342900" lvl="0" marL="342900" rtl="0" algn="l">
              <a:lnSpc>
                <a:spcPct val="80000"/>
              </a:lnSpc>
              <a:spcBef>
                <a:spcPts val="448"/>
              </a:spcBef>
              <a:spcAft>
                <a:spcPts val="0"/>
              </a:spcAft>
              <a:buClr>
                <a:schemeClr val="dk1"/>
              </a:buClr>
              <a:buSzPts val="2240"/>
              <a:buNone/>
            </a:pPr>
            <a:br>
              <a:rPr lang="en-IN" sz="2240"/>
            </a:br>
            <a:r>
              <a:rPr lang="en-IN" sz="2240"/>
              <a:t>1. औद्योगिक लाइसेंस / डीआईसी पंजीकरण.</a:t>
            </a:r>
            <a:br>
              <a:rPr lang="en-IN" sz="2240"/>
            </a:br>
            <a:r>
              <a:rPr lang="en-IN" sz="2240"/>
              <a:t>2. कोल्ड स्टोरेज लाइसेंस</a:t>
            </a:r>
            <a:br>
              <a:rPr lang="en-IN" sz="2240"/>
            </a:br>
            <a:r>
              <a:rPr lang="en-IN" sz="2240"/>
              <a:t>3. प्रदूषण नियंत्रण बोर्ड से अनापत्ति प्रमाण पत्र</a:t>
            </a:r>
            <a:br>
              <a:rPr lang="en-IN" sz="2240"/>
            </a:br>
            <a:r>
              <a:rPr lang="en-IN" sz="2240"/>
              <a:t>4. अग्नि सुरक्षा प्रमाणपत्र</a:t>
            </a:r>
            <a:br>
              <a:rPr lang="en-IN" sz="2240"/>
            </a:br>
            <a:r>
              <a:rPr lang="en-IN" sz="2240"/>
              <a:t>5. एनओसी / स्थानीय प्राधिकारी द्वारा अनुमोदित है.</a:t>
            </a:r>
            <a:br>
              <a:rPr lang="en-IN" sz="2240"/>
            </a:br>
            <a:endParaRPr sz="2240"/>
          </a:p>
          <a:p>
            <a:pPr indent="-342900" lvl="0" marL="342900" rtl="0" algn="l">
              <a:lnSpc>
                <a:spcPct val="80000"/>
              </a:lnSpc>
              <a:spcBef>
                <a:spcPts val="448"/>
              </a:spcBef>
              <a:spcAft>
                <a:spcPts val="0"/>
              </a:spcAft>
              <a:buClr>
                <a:schemeClr val="dk1"/>
              </a:buClr>
              <a:buSzPts val="2240"/>
              <a:buNone/>
            </a:pPr>
            <a:r>
              <a:rPr lang="en-IN" sz="2240"/>
              <a:t>    क्या वैज्ञानिक डिजाइन के अनुसार कोल्ड स्टोरेज के रूप में स्थापित किया गया है? (तकनीकी कृषि एवं सहकारिता विभाग या किसी अन्य राष्ट्रीय या अंतरराष्ट्रीय स्तर पर मान्यता प्राप्त मानकों के द्वारा निर्धारित मानकों के अनुसार)</a:t>
            </a:r>
            <a:br>
              <a:rPr lang="en-IN" sz="2240"/>
            </a:br>
            <a:endParaRPr sz="224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Calibri"/>
              <a:buNone/>
            </a:pPr>
            <a:r>
              <a:rPr lang="en-IN" sz="3959"/>
              <a:t>(</a:t>
            </a:r>
            <a:r>
              <a:rPr b="1" lang="en-IN" sz="3600"/>
              <a:t>विकास और विनियमन) अधिनियम, 2007</a:t>
            </a:r>
            <a:endParaRPr b="1" sz="3959"/>
          </a:p>
        </p:txBody>
      </p:sp>
      <p:sp>
        <p:nvSpPr>
          <p:cNvPr id="95" name="Google Shape;95;p1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just">
              <a:lnSpc>
                <a:spcPct val="90000"/>
              </a:lnSpc>
              <a:spcBef>
                <a:spcPts val="0"/>
              </a:spcBef>
              <a:spcAft>
                <a:spcPts val="0"/>
              </a:spcAft>
              <a:buClr>
                <a:schemeClr val="dk1"/>
              </a:buClr>
              <a:buSzPts val="3200"/>
              <a:buNone/>
            </a:pPr>
            <a:r>
              <a:rPr lang="en-IN"/>
              <a:t>• </a:t>
            </a:r>
            <a:r>
              <a:rPr lang="en-IN" sz="2600"/>
              <a:t>भारत सरकार ने कृषि और बागवानी वस्तुओं सहित सभी वस्तुओं के लिए देश में एक परक्राम्य गोदाम रसीद प्रणाली स्थापित करने का फैसला किया है।</a:t>
            </a:r>
            <a:endParaRPr sz="2600"/>
          </a:p>
          <a:p>
            <a:pPr indent="-342900" lvl="0" marL="342900" rtl="0" algn="just">
              <a:lnSpc>
                <a:spcPct val="90000"/>
              </a:lnSpc>
              <a:spcBef>
                <a:spcPts val="520"/>
              </a:spcBef>
              <a:spcAft>
                <a:spcPts val="0"/>
              </a:spcAft>
              <a:buClr>
                <a:schemeClr val="dk1"/>
              </a:buClr>
              <a:buSzPts val="2600"/>
              <a:buNone/>
            </a:pPr>
            <a:br>
              <a:rPr lang="en-IN" sz="2600"/>
            </a:br>
            <a:r>
              <a:rPr lang="en-IN" sz="2600"/>
              <a:t>• संसद मे भण्डारण अधिनियमित (विकास और विनियमन) अधिनियम, 2007 पारित किया गया, जो कि 25 अक्टूबर, 2010 से प्रभावी हुआ।</a:t>
            </a:r>
            <a:endParaRPr sz="2600"/>
          </a:p>
          <a:p>
            <a:pPr indent="-342900" lvl="0" marL="342900" rtl="0" algn="just">
              <a:lnSpc>
                <a:spcPct val="90000"/>
              </a:lnSpc>
              <a:spcBef>
                <a:spcPts val="520"/>
              </a:spcBef>
              <a:spcAft>
                <a:spcPts val="0"/>
              </a:spcAft>
              <a:buClr>
                <a:schemeClr val="dk1"/>
              </a:buClr>
              <a:buSzPts val="2600"/>
              <a:buNone/>
            </a:pPr>
            <a:br>
              <a:rPr lang="en-IN" sz="2600"/>
            </a:br>
            <a:r>
              <a:rPr lang="en-IN" sz="2600"/>
              <a:t>• अधिनियम को परिचालित करने के लिए, भण्डारण विकास और नियामक प्राधिकरण (WDRA) 26 अक्तूबर, 2010 को स्थापित किया गया है।</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4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Calibri"/>
              <a:buNone/>
            </a:pPr>
            <a:r>
              <a:rPr b="1" lang="en-IN" sz="3600"/>
              <a:t>Section – 1   Description of Cold Storage</a:t>
            </a:r>
            <a:r>
              <a:rPr lang="en-IN" sz="3600"/>
              <a:t> </a:t>
            </a:r>
            <a:br>
              <a:rPr lang="en-IN" sz="3959"/>
            </a:br>
            <a:endParaRPr sz="3959"/>
          </a:p>
        </p:txBody>
      </p:sp>
      <p:sp>
        <p:nvSpPr>
          <p:cNvPr id="257" name="Google Shape;257;p4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2720"/>
              <a:buNone/>
            </a:pPr>
            <a:r>
              <a:rPr lang="en-IN" sz="2720"/>
              <a:t>Name of Cold Storage, Location, Capacity in MT.</a:t>
            </a:r>
            <a:endParaRPr/>
          </a:p>
          <a:p>
            <a:pPr indent="-342900" lvl="0" marL="342900" rtl="0" algn="l">
              <a:lnSpc>
                <a:spcPct val="80000"/>
              </a:lnSpc>
              <a:spcBef>
                <a:spcPts val="544"/>
              </a:spcBef>
              <a:spcAft>
                <a:spcPts val="0"/>
              </a:spcAft>
              <a:buClr>
                <a:schemeClr val="dk1"/>
              </a:buClr>
              <a:buSzPts val="2720"/>
              <a:buNone/>
            </a:pPr>
            <a:r>
              <a:rPr lang="en-IN" sz="2720"/>
              <a:t>If applicable under local laws</a:t>
            </a:r>
            <a:endParaRPr/>
          </a:p>
          <a:p>
            <a:pPr indent="-342900" lvl="0" marL="342900" rtl="0" algn="l">
              <a:lnSpc>
                <a:spcPct val="80000"/>
              </a:lnSpc>
              <a:spcBef>
                <a:spcPts val="544"/>
              </a:spcBef>
              <a:spcAft>
                <a:spcPts val="0"/>
              </a:spcAft>
              <a:buClr>
                <a:schemeClr val="dk1"/>
              </a:buClr>
              <a:buSzPts val="2720"/>
              <a:buNone/>
            </a:pPr>
            <a:r>
              <a:rPr lang="en-IN" sz="2720"/>
              <a:t>1.	Industrial License/DIC registration.</a:t>
            </a:r>
            <a:endParaRPr/>
          </a:p>
          <a:p>
            <a:pPr indent="-342900" lvl="0" marL="342900" rtl="0" algn="l">
              <a:lnSpc>
                <a:spcPct val="80000"/>
              </a:lnSpc>
              <a:spcBef>
                <a:spcPts val="544"/>
              </a:spcBef>
              <a:spcAft>
                <a:spcPts val="0"/>
              </a:spcAft>
              <a:buClr>
                <a:schemeClr val="dk1"/>
              </a:buClr>
              <a:buSzPts val="2720"/>
              <a:buNone/>
            </a:pPr>
            <a:r>
              <a:rPr lang="en-IN" sz="2720"/>
              <a:t>2.	Cold Storage License</a:t>
            </a:r>
            <a:endParaRPr/>
          </a:p>
          <a:p>
            <a:pPr indent="-342900" lvl="0" marL="342900" rtl="0" algn="l">
              <a:lnSpc>
                <a:spcPct val="80000"/>
              </a:lnSpc>
              <a:spcBef>
                <a:spcPts val="544"/>
              </a:spcBef>
              <a:spcAft>
                <a:spcPts val="0"/>
              </a:spcAft>
              <a:buClr>
                <a:schemeClr val="dk1"/>
              </a:buClr>
              <a:buSzPts val="2720"/>
              <a:buNone/>
            </a:pPr>
            <a:r>
              <a:rPr lang="en-IN" sz="2720"/>
              <a:t>3.	NOC from Pollution Control Board</a:t>
            </a:r>
            <a:endParaRPr/>
          </a:p>
          <a:p>
            <a:pPr indent="-514350" lvl="0" marL="514350" rtl="0" algn="l">
              <a:lnSpc>
                <a:spcPct val="80000"/>
              </a:lnSpc>
              <a:spcBef>
                <a:spcPts val="544"/>
              </a:spcBef>
              <a:spcAft>
                <a:spcPts val="0"/>
              </a:spcAft>
              <a:buClr>
                <a:schemeClr val="dk1"/>
              </a:buClr>
              <a:buSzPts val="2720"/>
              <a:buAutoNum type="arabicPeriod" startAt="4"/>
            </a:pPr>
            <a:r>
              <a:rPr lang="en-IN" sz="2720"/>
              <a:t>Fire Safety Certificate</a:t>
            </a:r>
            <a:endParaRPr/>
          </a:p>
          <a:p>
            <a:pPr indent="-514350" lvl="0" marL="514350" rtl="0" algn="l">
              <a:lnSpc>
                <a:spcPct val="80000"/>
              </a:lnSpc>
              <a:spcBef>
                <a:spcPts val="544"/>
              </a:spcBef>
              <a:spcAft>
                <a:spcPts val="0"/>
              </a:spcAft>
              <a:buClr>
                <a:schemeClr val="dk1"/>
              </a:buClr>
              <a:buSzPts val="2720"/>
              <a:buAutoNum type="arabicPeriod" startAt="4"/>
            </a:pPr>
            <a:r>
              <a:rPr lang="en-IN" sz="2720"/>
              <a:t>NOC/approved by Local authority.</a:t>
            </a:r>
            <a:endParaRPr/>
          </a:p>
          <a:p>
            <a:pPr indent="-342900" lvl="0" marL="342900" rtl="0" algn="l">
              <a:lnSpc>
                <a:spcPct val="80000"/>
              </a:lnSpc>
              <a:spcBef>
                <a:spcPts val="544"/>
              </a:spcBef>
              <a:spcAft>
                <a:spcPts val="0"/>
              </a:spcAft>
              <a:buClr>
                <a:schemeClr val="dk1"/>
              </a:buClr>
              <a:buSzPts val="2720"/>
              <a:buNone/>
            </a:pPr>
            <a:r>
              <a:rPr lang="en-IN" sz="2720"/>
              <a:t>     Cold Storage has been set up as per scientific design? (As per Technical Standards prescribed by Department of Agriculture &amp; Cooperation or any other national or internationally recognised standards) </a:t>
            </a:r>
            <a:endParaRPr/>
          </a:p>
          <a:p>
            <a:pPr indent="-342900" lvl="0" marL="342900" rtl="0" algn="l">
              <a:lnSpc>
                <a:spcPct val="80000"/>
              </a:lnSpc>
              <a:spcBef>
                <a:spcPts val="544"/>
              </a:spcBef>
              <a:spcAft>
                <a:spcPts val="0"/>
              </a:spcAft>
              <a:buClr>
                <a:schemeClr val="dk1"/>
              </a:buClr>
              <a:buSzPts val="2720"/>
              <a:buNone/>
            </a:pPr>
            <a:r>
              <a:t/>
            </a:r>
            <a:endParaRPr sz="272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4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00"/>
              <a:buFont typeface="Calibri"/>
              <a:buNone/>
            </a:pPr>
            <a:r>
              <a:rPr b="1" lang="en-IN" sz="3200"/>
              <a:t>Warehouse के मालिक की पहचान</a:t>
            </a:r>
            <a:endParaRPr b="1" sz="3200"/>
          </a:p>
        </p:txBody>
      </p:sp>
      <p:sp>
        <p:nvSpPr>
          <p:cNvPr id="263" name="Google Shape;263;p4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1520"/>
              <a:buAutoNum type="arabicPeriod"/>
            </a:pPr>
            <a:r>
              <a:rPr lang="en-IN" sz="1520"/>
              <a:t>नाम, पता, कोई यूआईडी / वोटर आईडी / पैन नंबर</a:t>
            </a:r>
            <a:endParaRPr sz="1520"/>
          </a:p>
          <a:p>
            <a:pPr indent="-514350" lvl="0" marL="514350" rtl="0" algn="l">
              <a:lnSpc>
                <a:spcPct val="80000"/>
              </a:lnSpc>
              <a:spcBef>
                <a:spcPts val="304"/>
              </a:spcBef>
              <a:spcAft>
                <a:spcPts val="0"/>
              </a:spcAft>
              <a:buClr>
                <a:schemeClr val="dk1"/>
              </a:buClr>
              <a:buSzPts val="1520"/>
              <a:buAutoNum type="arabicPeriod"/>
            </a:pPr>
            <a:r>
              <a:rPr lang="en-IN" sz="1520"/>
              <a:t>कोल्ड स्टोरेज के शीर्षक के टाइप - स्वामित्व / पट्टे</a:t>
            </a:r>
            <a:endParaRPr sz="1520"/>
          </a:p>
          <a:p>
            <a:pPr indent="-514350" lvl="0" marL="514350" rtl="0" algn="l">
              <a:lnSpc>
                <a:spcPct val="80000"/>
              </a:lnSpc>
              <a:spcBef>
                <a:spcPts val="304"/>
              </a:spcBef>
              <a:spcAft>
                <a:spcPts val="0"/>
              </a:spcAft>
              <a:buClr>
                <a:schemeClr val="dk1"/>
              </a:buClr>
              <a:buSzPts val="1520"/>
              <a:buAutoNum type="arabicPeriod"/>
            </a:pPr>
            <a:r>
              <a:rPr lang="en-IN" sz="1520"/>
              <a:t>बिक्री साइट भूमि के लिए विलेख / पट्टा विलेख के सर्टिफिकेट कॉपी.</a:t>
            </a:r>
            <a:endParaRPr sz="1520"/>
          </a:p>
          <a:p>
            <a:pPr indent="-514350" lvl="0" marL="514350" rtl="0" algn="l">
              <a:lnSpc>
                <a:spcPct val="80000"/>
              </a:lnSpc>
              <a:spcBef>
                <a:spcPts val="304"/>
              </a:spcBef>
              <a:spcAft>
                <a:spcPts val="0"/>
              </a:spcAft>
              <a:buClr>
                <a:schemeClr val="dk1"/>
              </a:buClr>
              <a:buSzPts val="1520"/>
              <a:buAutoNum type="arabicPeriod"/>
            </a:pPr>
            <a:r>
              <a:rPr lang="en-IN" sz="1520"/>
              <a:t>रिकॉर्ड की प्रतिलिपि के सही माल - ख़ाना का मालिक का शीर्षक दिखाने का ब्योरे</a:t>
            </a:r>
            <a:endParaRPr sz="1520"/>
          </a:p>
          <a:p>
            <a:pPr indent="-514350" lvl="0" marL="514350" rtl="0" algn="l">
              <a:lnSpc>
                <a:spcPct val="80000"/>
              </a:lnSpc>
              <a:spcBef>
                <a:spcPts val="304"/>
              </a:spcBef>
              <a:spcAft>
                <a:spcPts val="0"/>
              </a:spcAft>
              <a:buClr>
                <a:schemeClr val="dk1"/>
              </a:buClr>
              <a:buSzPts val="1520"/>
              <a:buAutoNum type="arabicPeriod"/>
            </a:pPr>
            <a:r>
              <a:rPr lang="en-IN" sz="1520"/>
              <a:t>क्या वहाँ गोदाम (कोल्ड स्टोरेज) के परिसंपत्तियों पर किसी भी तरह का आरोप है?</a:t>
            </a:r>
            <a:endParaRPr sz="1520"/>
          </a:p>
          <a:p>
            <a:pPr indent="-514350" lvl="0" marL="514350" rtl="0" algn="l">
              <a:lnSpc>
                <a:spcPct val="80000"/>
              </a:lnSpc>
              <a:spcBef>
                <a:spcPts val="304"/>
              </a:spcBef>
              <a:spcAft>
                <a:spcPts val="0"/>
              </a:spcAft>
              <a:buClr>
                <a:schemeClr val="dk1"/>
              </a:buClr>
              <a:buSzPts val="1520"/>
              <a:buAutoNum type="arabicPeriod"/>
            </a:pPr>
            <a:r>
              <a:rPr lang="en-IN" sz="1520"/>
              <a:t>गोदाम (कोल्ड स्टोरेज) के निवल मूल्य की ताजा परिस्थिती</a:t>
            </a:r>
            <a:endParaRPr/>
          </a:p>
          <a:p>
            <a:pPr indent="-514350" lvl="0" marL="514350" rtl="0" algn="l">
              <a:lnSpc>
                <a:spcPct val="80000"/>
              </a:lnSpc>
              <a:spcBef>
                <a:spcPts val="304"/>
              </a:spcBef>
              <a:spcAft>
                <a:spcPts val="0"/>
              </a:spcAft>
              <a:buClr>
                <a:schemeClr val="dk1"/>
              </a:buClr>
              <a:buSzPts val="1520"/>
              <a:buNone/>
            </a:pPr>
            <a:r>
              <a:t/>
            </a:r>
            <a:endParaRPr sz="1520"/>
          </a:p>
          <a:p>
            <a:pPr indent="-514350" lvl="0" marL="514350" rtl="0" algn="l">
              <a:lnSpc>
                <a:spcPct val="80000"/>
              </a:lnSpc>
              <a:spcBef>
                <a:spcPts val="304"/>
              </a:spcBef>
              <a:spcAft>
                <a:spcPts val="0"/>
              </a:spcAft>
              <a:buClr>
                <a:schemeClr val="dk1"/>
              </a:buClr>
              <a:buSzPts val="1520"/>
              <a:buNone/>
            </a:pPr>
            <a:r>
              <a:rPr lang="en-IN" sz="1520"/>
              <a:t>अनुप्रमाणित प्रति: -</a:t>
            </a:r>
            <a:endParaRPr sz="1520"/>
          </a:p>
          <a:p>
            <a:pPr indent="-514350" lvl="0" marL="514350" rtl="0" algn="l">
              <a:lnSpc>
                <a:spcPct val="80000"/>
              </a:lnSpc>
              <a:spcBef>
                <a:spcPts val="304"/>
              </a:spcBef>
              <a:spcAft>
                <a:spcPts val="0"/>
              </a:spcAft>
              <a:buClr>
                <a:schemeClr val="dk1"/>
              </a:buClr>
              <a:buSzPts val="1520"/>
              <a:buAutoNum type="arabicPeriod"/>
            </a:pPr>
            <a:r>
              <a:rPr lang="en-IN" sz="1520"/>
              <a:t>लेखापरीक्षित वार्षिक खाता (कंपनी के रजिस्ट्रार के साथ भरा)</a:t>
            </a:r>
            <a:endParaRPr sz="1520"/>
          </a:p>
          <a:p>
            <a:pPr indent="-514350" lvl="0" marL="514350" rtl="0" algn="l">
              <a:lnSpc>
                <a:spcPct val="80000"/>
              </a:lnSpc>
              <a:spcBef>
                <a:spcPts val="304"/>
              </a:spcBef>
              <a:spcAft>
                <a:spcPts val="0"/>
              </a:spcAft>
              <a:buClr>
                <a:schemeClr val="dk1"/>
              </a:buClr>
              <a:buSzPts val="1520"/>
              <a:buAutoNum type="arabicPeriod"/>
            </a:pPr>
            <a:r>
              <a:rPr lang="en-IN" sz="1520"/>
              <a:t>अधिग्रहण विलेख (खरीद पट्टा)</a:t>
            </a:r>
            <a:endParaRPr sz="1520"/>
          </a:p>
          <a:p>
            <a:pPr indent="-514350" lvl="0" marL="514350" rtl="0" algn="l">
              <a:lnSpc>
                <a:spcPct val="80000"/>
              </a:lnSpc>
              <a:spcBef>
                <a:spcPts val="304"/>
              </a:spcBef>
              <a:spcAft>
                <a:spcPts val="0"/>
              </a:spcAft>
              <a:buClr>
                <a:schemeClr val="dk1"/>
              </a:buClr>
              <a:buSzPts val="1520"/>
              <a:buAutoNum type="arabicPeriod"/>
            </a:pPr>
            <a:r>
              <a:rPr lang="en-IN" sz="1520"/>
              <a:t>सही भूमि और कोल्ड स्टोरेज की अचल संपत्ति पर अधिकार के संकेत के रिकार्ड</a:t>
            </a:r>
            <a:endParaRPr sz="1520"/>
          </a:p>
          <a:p>
            <a:pPr indent="-514350" lvl="0" marL="514350" rtl="0" algn="l">
              <a:lnSpc>
                <a:spcPct val="80000"/>
              </a:lnSpc>
              <a:spcBef>
                <a:spcPts val="304"/>
              </a:spcBef>
              <a:spcAft>
                <a:spcPts val="0"/>
              </a:spcAft>
              <a:buClr>
                <a:schemeClr val="dk1"/>
              </a:buClr>
              <a:buSzPts val="1520"/>
              <a:buAutoNum type="arabicPeriod"/>
            </a:pPr>
            <a:r>
              <a:rPr lang="en-IN" sz="1520"/>
              <a:t>पर्याप्त निवल मूल्य (सीए / बैंकर प्रमाणपत्र) का सबूत</a:t>
            </a:r>
            <a:endParaRPr sz="1520"/>
          </a:p>
          <a:p>
            <a:pPr indent="-514350" lvl="0" marL="514350" rtl="0" algn="l">
              <a:lnSpc>
                <a:spcPct val="80000"/>
              </a:lnSpc>
              <a:spcBef>
                <a:spcPts val="304"/>
              </a:spcBef>
              <a:spcAft>
                <a:spcPts val="0"/>
              </a:spcAft>
              <a:buClr>
                <a:schemeClr val="dk1"/>
              </a:buClr>
              <a:buSzPts val="1520"/>
              <a:buAutoNum type="arabicPeriod"/>
            </a:pPr>
            <a:r>
              <a:rPr lang="en-IN" sz="1520"/>
              <a:t>कोल्ड स्टोरेज पर किसी भी आरोप का सबूत (बंधक / लगाव)</a:t>
            </a:r>
            <a:endParaRPr sz="1520"/>
          </a:p>
          <a:p>
            <a:pPr indent="-514350" lvl="0" marL="514350" rtl="0" algn="l">
              <a:lnSpc>
                <a:spcPct val="80000"/>
              </a:lnSpc>
              <a:spcBef>
                <a:spcPts val="304"/>
              </a:spcBef>
              <a:spcAft>
                <a:spcPts val="0"/>
              </a:spcAft>
              <a:buClr>
                <a:schemeClr val="dk1"/>
              </a:buClr>
              <a:buSzPts val="1520"/>
              <a:buAutoNum type="arabicPeriod"/>
            </a:pPr>
            <a:r>
              <a:rPr lang="en-IN" sz="1520"/>
              <a:t>कोल्ड स्टोरेज के नवीनतम आयकर रिटर्न</a:t>
            </a:r>
            <a:br>
              <a:rPr lang="en-IN" sz="1520"/>
            </a:br>
            <a:endParaRPr b="1" sz="152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44"/>
          <p:cNvSpPr txBox="1"/>
          <p:nvPr>
            <p:ph type="title"/>
          </p:nvPr>
        </p:nvSpPr>
        <p:spPr>
          <a:xfrm>
            <a:off x="457200" y="304800"/>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Calibri"/>
              <a:buNone/>
            </a:pPr>
            <a:r>
              <a:rPr b="1" lang="en-IN" sz="3600"/>
              <a:t>Section – 2	Identity of Warehouseman</a:t>
            </a:r>
            <a:r>
              <a:rPr lang="en-IN" sz="3600"/>
              <a:t> </a:t>
            </a:r>
            <a:br>
              <a:rPr lang="en-IN" sz="3959"/>
            </a:br>
            <a:endParaRPr sz="3959"/>
          </a:p>
        </p:txBody>
      </p:sp>
      <p:sp>
        <p:nvSpPr>
          <p:cNvPr id="269" name="Google Shape;269;p4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2000"/>
              <a:buNone/>
            </a:pPr>
            <a:r>
              <a:rPr lang="en-IN" sz="2000"/>
              <a:t>1.	Name, Address, UID No./Voter ID/PAN No.</a:t>
            </a:r>
            <a:endParaRPr/>
          </a:p>
          <a:p>
            <a:pPr indent="-342900" lvl="0" marL="342900" rtl="0" algn="l">
              <a:lnSpc>
                <a:spcPct val="80000"/>
              </a:lnSpc>
              <a:spcBef>
                <a:spcPts val="400"/>
              </a:spcBef>
              <a:spcAft>
                <a:spcPts val="0"/>
              </a:spcAft>
              <a:buClr>
                <a:schemeClr val="dk1"/>
              </a:buClr>
              <a:buSzPts val="2000"/>
              <a:buNone/>
            </a:pPr>
            <a:r>
              <a:rPr lang="en-IN" sz="2000"/>
              <a:t>2.	Type of title of cold storage - ownership/lease</a:t>
            </a:r>
            <a:endParaRPr/>
          </a:p>
          <a:p>
            <a:pPr indent="-342900" lvl="0" marL="342900" rtl="0" algn="l">
              <a:lnSpc>
                <a:spcPct val="80000"/>
              </a:lnSpc>
              <a:spcBef>
                <a:spcPts val="400"/>
              </a:spcBef>
              <a:spcAft>
                <a:spcPts val="0"/>
              </a:spcAft>
              <a:buClr>
                <a:schemeClr val="dk1"/>
              </a:buClr>
              <a:buSzPts val="2000"/>
              <a:buNone/>
            </a:pPr>
            <a:r>
              <a:rPr lang="en-IN" sz="2000"/>
              <a:t>3.	Certificate copy of sale deed/lease deed for site land.</a:t>
            </a:r>
            <a:endParaRPr/>
          </a:p>
          <a:p>
            <a:pPr indent="-342900" lvl="0" marL="342900" rtl="0" algn="l">
              <a:lnSpc>
                <a:spcPct val="80000"/>
              </a:lnSpc>
              <a:spcBef>
                <a:spcPts val="400"/>
              </a:spcBef>
              <a:spcAft>
                <a:spcPts val="0"/>
              </a:spcAft>
              <a:buClr>
                <a:schemeClr val="dk1"/>
              </a:buClr>
              <a:buSzPts val="2000"/>
              <a:buNone/>
            </a:pPr>
            <a:r>
              <a:rPr lang="en-IN" sz="2000"/>
              <a:t>4.	Particulars of copy of record of right showing title of warehouseman</a:t>
            </a:r>
            <a:endParaRPr/>
          </a:p>
          <a:p>
            <a:pPr indent="-342900" lvl="0" marL="342900" rtl="0" algn="l">
              <a:lnSpc>
                <a:spcPct val="80000"/>
              </a:lnSpc>
              <a:spcBef>
                <a:spcPts val="400"/>
              </a:spcBef>
              <a:spcAft>
                <a:spcPts val="0"/>
              </a:spcAft>
              <a:buClr>
                <a:schemeClr val="dk1"/>
              </a:buClr>
              <a:buSzPts val="2000"/>
              <a:buNone/>
            </a:pPr>
            <a:r>
              <a:rPr lang="en-IN" sz="2000"/>
              <a:t>5.	Whether there is any charge on warehouse (Cold Storage) assets?</a:t>
            </a:r>
            <a:endParaRPr/>
          </a:p>
          <a:p>
            <a:pPr indent="-342900" lvl="0" marL="342900" rtl="0" algn="l">
              <a:lnSpc>
                <a:spcPct val="80000"/>
              </a:lnSpc>
              <a:spcBef>
                <a:spcPts val="400"/>
              </a:spcBef>
              <a:spcAft>
                <a:spcPts val="0"/>
              </a:spcAft>
              <a:buClr>
                <a:schemeClr val="dk1"/>
              </a:buClr>
              <a:buSzPts val="2000"/>
              <a:buNone/>
            </a:pPr>
            <a:r>
              <a:rPr lang="en-IN" sz="2000"/>
              <a:t>6.	Net worth of warehouse as on....?</a:t>
            </a:r>
            <a:endParaRPr/>
          </a:p>
          <a:p>
            <a:pPr indent="-342900" lvl="0" marL="342900" rtl="0" algn="l">
              <a:lnSpc>
                <a:spcPct val="80000"/>
              </a:lnSpc>
              <a:spcBef>
                <a:spcPts val="400"/>
              </a:spcBef>
              <a:spcAft>
                <a:spcPts val="0"/>
              </a:spcAft>
              <a:buClr>
                <a:schemeClr val="dk1"/>
              </a:buClr>
              <a:buSzPts val="2000"/>
              <a:buNone/>
            </a:pPr>
            <a:r>
              <a:rPr b="1" lang="en-IN" sz="2000"/>
              <a:t>Attested copy of:-</a:t>
            </a:r>
            <a:r>
              <a:rPr lang="en-IN" sz="2000"/>
              <a:t> </a:t>
            </a:r>
            <a:endParaRPr/>
          </a:p>
          <a:p>
            <a:pPr indent="-342900" lvl="0" marL="342900" rtl="0" algn="l">
              <a:lnSpc>
                <a:spcPct val="80000"/>
              </a:lnSpc>
              <a:spcBef>
                <a:spcPts val="400"/>
              </a:spcBef>
              <a:spcAft>
                <a:spcPts val="0"/>
              </a:spcAft>
              <a:buClr>
                <a:schemeClr val="dk1"/>
              </a:buClr>
              <a:buSzPts val="2000"/>
              <a:buNone/>
            </a:pPr>
            <a:r>
              <a:rPr lang="en-IN" sz="2000"/>
              <a:t>1.	Audited Annual Account (filled with Registrar of 	Company)</a:t>
            </a:r>
            <a:endParaRPr/>
          </a:p>
          <a:p>
            <a:pPr indent="-342900" lvl="0" marL="342900" rtl="0" algn="l">
              <a:lnSpc>
                <a:spcPct val="80000"/>
              </a:lnSpc>
              <a:spcBef>
                <a:spcPts val="400"/>
              </a:spcBef>
              <a:spcAft>
                <a:spcPts val="0"/>
              </a:spcAft>
              <a:buClr>
                <a:schemeClr val="dk1"/>
              </a:buClr>
              <a:buSzPts val="2000"/>
              <a:buNone/>
            </a:pPr>
            <a:r>
              <a:rPr lang="en-IN" sz="2000"/>
              <a:t>2.	Acquisition deed (purchase, lease)</a:t>
            </a:r>
            <a:endParaRPr/>
          </a:p>
          <a:p>
            <a:pPr indent="-342900" lvl="0" marL="342900" rtl="0" algn="l">
              <a:lnSpc>
                <a:spcPct val="80000"/>
              </a:lnSpc>
              <a:spcBef>
                <a:spcPts val="400"/>
              </a:spcBef>
              <a:spcAft>
                <a:spcPts val="0"/>
              </a:spcAft>
              <a:buClr>
                <a:schemeClr val="dk1"/>
              </a:buClr>
              <a:buSzPts val="2000"/>
              <a:buNone/>
            </a:pPr>
            <a:r>
              <a:rPr lang="en-IN" sz="2000"/>
              <a:t>3.	Record of right indicating right on land and immovable property of Cold Storage </a:t>
            </a:r>
            <a:endParaRPr/>
          </a:p>
          <a:p>
            <a:pPr indent="-342900" lvl="0" marL="342900" rtl="0" algn="l">
              <a:lnSpc>
                <a:spcPct val="80000"/>
              </a:lnSpc>
              <a:spcBef>
                <a:spcPts val="400"/>
              </a:spcBef>
              <a:spcAft>
                <a:spcPts val="0"/>
              </a:spcAft>
              <a:buClr>
                <a:schemeClr val="dk1"/>
              </a:buClr>
              <a:buSzPts val="2000"/>
              <a:buNone/>
            </a:pPr>
            <a:r>
              <a:rPr lang="en-IN" sz="2000"/>
              <a:t>4.	Proof of adequate net worth (CA/Banker Certificate)</a:t>
            </a:r>
            <a:endParaRPr/>
          </a:p>
          <a:p>
            <a:pPr indent="-342900" lvl="0" marL="342900" rtl="0" algn="l">
              <a:lnSpc>
                <a:spcPct val="80000"/>
              </a:lnSpc>
              <a:spcBef>
                <a:spcPts val="400"/>
              </a:spcBef>
              <a:spcAft>
                <a:spcPts val="0"/>
              </a:spcAft>
              <a:buClr>
                <a:schemeClr val="dk1"/>
              </a:buClr>
              <a:buSzPts val="2000"/>
              <a:buNone/>
            </a:pPr>
            <a:r>
              <a:rPr lang="en-IN" sz="2000"/>
              <a:t>5.	Proof of any charge on Cold Storage (mortgage/attachment etc.)</a:t>
            </a:r>
            <a:endParaRPr/>
          </a:p>
          <a:p>
            <a:pPr indent="-342900" lvl="0" marL="342900" rtl="0" algn="l">
              <a:lnSpc>
                <a:spcPct val="80000"/>
              </a:lnSpc>
              <a:spcBef>
                <a:spcPts val="400"/>
              </a:spcBef>
              <a:spcAft>
                <a:spcPts val="0"/>
              </a:spcAft>
              <a:buClr>
                <a:schemeClr val="dk1"/>
              </a:buClr>
              <a:buSzPts val="2000"/>
              <a:buNone/>
            </a:pPr>
            <a:r>
              <a:rPr lang="en-IN" sz="2000"/>
              <a:t>6.	Latest Income Tax Return of Cold Storage</a:t>
            </a:r>
            <a:endParaRPr/>
          </a:p>
          <a:p>
            <a:pPr indent="-342900" lvl="0" marL="342900" rtl="0" algn="l">
              <a:lnSpc>
                <a:spcPct val="80000"/>
              </a:lnSpc>
              <a:spcBef>
                <a:spcPts val="400"/>
              </a:spcBef>
              <a:spcAft>
                <a:spcPts val="0"/>
              </a:spcAft>
              <a:buClr>
                <a:schemeClr val="dk1"/>
              </a:buClr>
              <a:buSzPts val="2000"/>
              <a:buNone/>
            </a:pPr>
            <a:r>
              <a:t/>
            </a:r>
            <a:endParaRPr sz="200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4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Calibri"/>
              <a:buNone/>
            </a:pPr>
            <a:br>
              <a:rPr b="1" lang="en-IN" sz="3600"/>
            </a:br>
            <a:r>
              <a:rPr b="1" lang="en-IN" sz="3600"/>
              <a:t> सामान जमा करने के लिए, भंडारण की स्थिति और बीमा कवर</a:t>
            </a:r>
            <a:br>
              <a:rPr lang="en-IN" sz="3959"/>
            </a:br>
            <a:endParaRPr sz="3959"/>
          </a:p>
        </p:txBody>
      </p:sp>
      <p:sp>
        <p:nvSpPr>
          <p:cNvPr id="275" name="Google Shape;275;p4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2240"/>
              <a:buFont typeface="Calibri"/>
              <a:buAutoNum type="alphaLcParenR"/>
            </a:pPr>
            <a:r>
              <a:rPr lang="en-IN" sz="2240"/>
              <a:t>भंडारित किया जाने वाले उत्पादन / तैयार माल की सूची</a:t>
            </a:r>
            <a:endParaRPr sz="2240"/>
          </a:p>
          <a:p>
            <a:pPr indent="-514350" lvl="0" marL="514350" rtl="0" algn="l">
              <a:lnSpc>
                <a:spcPct val="80000"/>
              </a:lnSpc>
              <a:spcBef>
                <a:spcPts val="448"/>
              </a:spcBef>
              <a:spcAft>
                <a:spcPts val="0"/>
              </a:spcAft>
              <a:buClr>
                <a:schemeClr val="dk1"/>
              </a:buClr>
              <a:buSzPts val="2240"/>
              <a:buFont typeface="Calibri"/>
              <a:buAutoNum type="alphaLcParenR"/>
            </a:pPr>
            <a:r>
              <a:rPr lang="en-IN" sz="2240"/>
              <a:t>गुणवत्ता ग्रेडिंग प्रणाली - व्यापार मानक / एगमार्क / एन एच बी / आईएसओ आदि</a:t>
            </a:r>
            <a:endParaRPr sz="2240"/>
          </a:p>
          <a:p>
            <a:pPr indent="-514350" lvl="0" marL="514350" rtl="0" algn="l">
              <a:lnSpc>
                <a:spcPct val="80000"/>
              </a:lnSpc>
              <a:spcBef>
                <a:spcPts val="448"/>
              </a:spcBef>
              <a:spcAft>
                <a:spcPts val="0"/>
              </a:spcAft>
              <a:buClr>
                <a:schemeClr val="dk1"/>
              </a:buClr>
              <a:buSzPts val="2240"/>
              <a:buFont typeface="Calibri"/>
              <a:buAutoNum type="alphaLcParenR"/>
            </a:pPr>
            <a:r>
              <a:rPr lang="en-IN" sz="2240"/>
              <a:t>भंडारण के लिए मूल्य का आकलन की प्रणाली</a:t>
            </a:r>
            <a:endParaRPr sz="2240"/>
          </a:p>
          <a:p>
            <a:pPr indent="-514350" lvl="0" marL="514350" rtl="0" algn="l">
              <a:lnSpc>
                <a:spcPct val="80000"/>
              </a:lnSpc>
              <a:spcBef>
                <a:spcPts val="448"/>
              </a:spcBef>
              <a:spcAft>
                <a:spcPts val="0"/>
              </a:spcAft>
              <a:buClr>
                <a:schemeClr val="dk1"/>
              </a:buClr>
              <a:buSzPts val="2240"/>
              <a:buFont typeface="Calibri"/>
              <a:buAutoNum type="alphaLcParenR"/>
            </a:pPr>
            <a:r>
              <a:rPr lang="en-IN" sz="2240"/>
              <a:t>महत्वपूर्ण भंडारण की स्थिति </a:t>
            </a:r>
            <a:r>
              <a:rPr b="1" lang="en-IN" sz="2240"/>
              <a:t>Warehouse</a:t>
            </a:r>
            <a:r>
              <a:rPr lang="en-IN" sz="2240"/>
              <a:t> के मालिक द्वारा की गयी पेशकश</a:t>
            </a:r>
            <a:br>
              <a:rPr lang="en-IN" sz="2240"/>
            </a:br>
            <a:r>
              <a:rPr lang="en-IN" sz="2240"/>
              <a:t>(गोदाम रसीद सिस्टम के लिए ऑपरेटिंग मैनुअल)</a:t>
            </a:r>
            <a:endParaRPr sz="2240"/>
          </a:p>
          <a:p>
            <a:pPr indent="-514350" lvl="0" marL="514350" rtl="0" algn="l">
              <a:lnSpc>
                <a:spcPct val="80000"/>
              </a:lnSpc>
              <a:spcBef>
                <a:spcPts val="448"/>
              </a:spcBef>
              <a:spcAft>
                <a:spcPts val="0"/>
              </a:spcAft>
              <a:buClr>
                <a:schemeClr val="dk1"/>
              </a:buClr>
              <a:buSzPts val="2240"/>
              <a:buFont typeface="Calibri"/>
              <a:buAutoNum type="alphaLcParenR"/>
            </a:pPr>
            <a:r>
              <a:rPr lang="en-IN" sz="2240"/>
              <a:t>आग, चोरी / दंगा आदि के खिलाफ बीमा पॉलिसी की प्रति</a:t>
            </a:r>
            <a:endParaRPr sz="2240"/>
          </a:p>
          <a:p>
            <a:pPr indent="-514350" lvl="0" marL="514350" rtl="0" algn="l">
              <a:lnSpc>
                <a:spcPct val="80000"/>
              </a:lnSpc>
              <a:spcBef>
                <a:spcPts val="448"/>
              </a:spcBef>
              <a:spcAft>
                <a:spcPts val="0"/>
              </a:spcAft>
              <a:buClr>
                <a:schemeClr val="dk1"/>
              </a:buClr>
              <a:buSzPts val="2240"/>
              <a:buFont typeface="Calibri"/>
              <a:buAutoNum type="alphaLcParenR"/>
            </a:pPr>
            <a:r>
              <a:rPr lang="en-IN" sz="2240"/>
              <a:t>संग्रहीत माल के लिए बीमा कवर उपलब्ध कराना</a:t>
            </a:r>
            <a:endParaRPr sz="2240"/>
          </a:p>
          <a:p>
            <a:pPr indent="-514350" lvl="0" marL="514350" rtl="0" algn="l">
              <a:lnSpc>
                <a:spcPct val="80000"/>
              </a:lnSpc>
              <a:spcBef>
                <a:spcPts val="448"/>
              </a:spcBef>
              <a:spcAft>
                <a:spcPts val="0"/>
              </a:spcAft>
              <a:buClr>
                <a:schemeClr val="dk1"/>
              </a:buClr>
              <a:buSzPts val="2240"/>
              <a:buFont typeface="Calibri"/>
              <a:buAutoNum type="alphaLcParenR"/>
            </a:pPr>
            <a:r>
              <a:rPr lang="en-IN" sz="2240"/>
              <a:t>पिछले एक वर्ष के लिए </a:t>
            </a:r>
            <a:r>
              <a:rPr lang="en-IN" sz="2240" u="sng"/>
              <a:t>data logger</a:t>
            </a:r>
            <a:r>
              <a:rPr lang="en-IN" sz="2240"/>
              <a:t> द्वारा उत्पन्न डेटा शीट</a:t>
            </a:r>
            <a:endParaRPr sz="2240"/>
          </a:p>
          <a:p>
            <a:pPr indent="-514350" lvl="0" marL="514350" rtl="0" algn="l">
              <a:lnSpc>
                <a:spcPct val="80000"/>
              </a:lnSpc>
              <a:spcBef>
                <a:spcPts val="448"/>
              </a:spcBef>
              <a:spcAft>
                <a:spcPts val="0"/>
              </a:spcAft>
              <a:buClr>
                <a:schemeClr val="dk1"/>
              </a:buClr>
              <a:buSzPts val="2240"/>
              <a:buFont typeface="Calibri"/>
              <a:buAutoNum type="alphaLcParenR"/>
            </a:pPr>
            <a:r>
              <a:rPr lang="en-IN" sz="2240"/>
              <a:t>निगरानी रिपोर्ट (मान्यता के प्रमाण पत्र के नवीकरण के लिए)</a:t>
            </a:r>
            <a:br>
              <a:rPr lang="en-IN" sz="2240"/>
            </a:br>
            <a:r>
              <a:rPr lang="en-IN" sz="2240"/>
              <a:t>(बीमा कवर के लिए बीमा पॉलिसी द्वारा कवर खतरों के लिए मार्गदर्शिका आपरेशनल)</a:t>
            </a:r>
            <a:br>
              <a:rPr lang="en-IN" sz="2240"/>
            </a:br>
            <a:endParaRPr sz="2240"/>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4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Calibri"/>
              <a:buNone/>
            </a:pPr>
            <a:br>
              <a:rPr b="1" lang="en-IN" sz="3600"/>
            </a:br>
            <a:r>
              <a:rPr b="1" lang="en-IN" sz="3600"/>
              <a:t>Section – 3	Goods to be stored, Storage conditions and Insurance Cover</a:t>
            </a:r>
            <a:r>
              <a:rPr lang="en-IN" sz="3600"/>
              <a:t> </a:t>
            </a:r>
            <a:br>
              <a:rPr lang="en-IN" sz="3959"/>
            </a:br>
            <a:endParaRPr sz="3959"/>
          </a:p>
        </p:txBody>
      </p:sp>
      <p:sp>
        <p:nvSpPr>
          <p:cNvPr id="281" name="Google Shape;281;p4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2240"/>
              <a:buFont typeface="Calibri"/>
              <a:buAutoNum type="alphaLcParenR"/>
            </a:pPr>
            <a:r>
              <a:rPr lang="en-IN" sz="2240"/>
              <a:t>List of Produce/Goods to be stored</a:t>
            </a:r>
            <a:endParaRPr sz="2800"/>
          </a:p>
          <a:p>
            <a:pPr indent="-514350" lvl="0" marL="514350" rtl="0" algn="l">
              <a:lnSpc>
                <a:spcPct val="80000"/>
              </a:lnSpc>
              <a:spcBef>
                <a:spcPts val="448"/>
              </a:spcBef>
              <a:spcAft>
                <a:spcPts val="0"/>
              </a:spcAft>
              <a:buClr>
                <a:schemeClr val="dk1"/>
              </a:buClr>
              <a:buSzPts val="2240"/>
              <a:buFont typeface="Calibri"/>
              <a:buAutoNum type="alphaLcParenR"/>
            </a:pPr>
            <a:r>
              <a:rPr lang="en-IN" sz="2240"/>
              <a:t>Quality Grading System – Trade Standards/ 	Agmark/NHB/ISO etc.</a:t>
            </a:r>
            <a:endParaRPr sz="2800"/>
          </a:p>
          <a:p>
            <a:pPr indent="-514350" lvl="0" marL="514350" rtl="0" algn="l">
              <a:lnSpc>
                <a:spcPct val="80000"/>
              </a:lnSpc>
              <a:spcBef>
                <a:spcPts val="448"/>
              </a:spcBef>
              <a:spcAft>
                <a:spcPts val="0"/>
              </a:spcAft>
              <a:buClr>
                <a:schemeClr val="dk1"/>
              </a:buClr>
              <a:buSzPts val="2240"/>
              <a:buFont typeface="Calibri"/>
              <a:buAutoNum type="alphaLcParenR"/>
            </a:pPr>
            <a:r>
              <a:rPr lang="en-IN" sz="2240"/>
              <a:t>System of Price assessment for Produce for 	storages</a:t>
            </a:r>
            <a:endParaRPr sz="2800"/>
          </a:p>
          <a:p>
            <a:pPr indent="-514350" lvl="0" marL="514350" rtl="0" algn="l">
              <a:lnSpc>
                <a:spcPct val="80000"/>
              </a:lnSpc>
              <a:spcBef>
                <a:spcPts val="448"/>
              </a:spcBef>
              <a:spcAft>
                <a:spcPts val="0"/>
              </a:spcAft>
              <a:buClr>
                <a:schemeClr val="dk1"/>
              </a:buClr>
              <a:buSzPts val="2240"/>
              <a:buFont typeface="Calibri"/>
              <a:buAutoNum type="alphaLcParenR"/>
            </a:pPr>
            <a:r>
              <a:rPr lang="en-IN" sz="2240"/>
              <a:t>Critical Storage conditions offered by warehouseman</a:t>
            </a:r>
            <a:endParaRPr sz="2520"/>
          </a:p>
          <a:p>
            <a:pPr indent="-342900" lvl="0" marL="342900" rtl="0" algn="l">
              <a:lnSpc>
                <a:spcPct val="80000"/>
              </a:lnSpc>
              <a:spcBef>
                <a:spcPts val="448"/>
              </a:spcBef>
              <a:spcAft>
                <a:spcPts val="0"/>
              </a:spcAft>
              <a:buClr>
                <a:schemeClr val="dk1"/>
              </a:buClr>
              <a:buSzPts val="2240"/>
              <a:buNone/>
            </a:pPr>
            <a:r>
              <a:rPr lang="en-IN" sz="2240"/>
              <a:t>        (</a:t>
            </a:r>
            <a:r>
              <a:rPr i="1" lang="en-IN" sz="2240"/>
              <a:t>Operating Manual for Warehouse Receipt System</a:t>
            </a:r>
            <a:r>
              <a:rPr lang="en-IN" sz="2240"/>
              <a:t>) </a:t>
            </a:r>
            <a:endParaRPr sz="2800"/>
          </a:p>
          <a:p>
            <a:pPr indent="-342900" lvl="0" marL="342900" rtl="0" algn="l">
              <a:lnSpc>
                <a:spcPct val="80000"/>
              </a:lnSpc>
              <a:spcBef>
                <a:spcPts val="560"/>
              </a:spcBef>
              <a:spcAft>
                <a:spcPts val="0"/>
              </a:spcAft>
              <a:buClr>
                <a:schemeClr val="dk1"/>
              </a:buClr>
              <a:buSzPts val="2170"/>
              <a:buNone/>
            </a:pPr>
            <a:r>
              <a:rPr lang="en-IN" sz="2170"/>
              <a:t>e)</a:t>
            </a:r>
            <a:r>
              <a:rPr lang="en-IN" sz="2800"/>
              <a:t>   </a:t>
            </a:r>
            <a:r>
              <a:rPr lang="en-IN" sz="2240"/>
              <a:t>Copy of Insurance Policy against fire/theft/burglary/riot etc.</a:t>
            </a:r>
            <a:endParaRPr sz="2800"/>
          </a:p>
          <a:p>
            <a:pPr indent="-342900" lvl="0" marL="342900" rtl="0" algn="l">
              <a:lnSpc>
                <a:spcPct val="80000"/>
              </a:lnSpc>
              <a:spcBef>
                <a:spcPts val="448"/>
              </a:spcBef>
              <a:spcAft>
                <a:spcPts val="0"/>
              </a:spcAft>
              <a:buClr>
                <a:schemeClr val="dk1"/>
              </a:buClr>
              <a:buSzPts val="1960"/>
              <a:buNone/>
            </a:pPr>
            <a:r>
              <a:rPr lang="en-IN" sz="1960"/>
              <a:t>f)     </a:t>
            </a:r>
            <a:r>
              <a:rPr lang="en-IN" sz="2240"/>
              <a:t>Insurance cover made available for goods stored</a:t>
            </a:r>
            <a:endParaRPr sz="2800"/>
          </a:p>
          <a:p>
            <a:pPr indent="-342900" lvl="0" marL="342900" rtl="0" algn="l">
              <a:lnSpc>
                <a:spcPct val="80000"/>
              </a:lnSpc>
              <a:spcBef>
                <a:spcPts val="448"/>
              </a:spcBef>
              <a:spcAft>
                <a:spcPts val="0"/>
              </a:spcAft>
              <a:buClr>
                <a:schemeClr val="dk1"/>
              </a:buClr>
              <a:buSzPts val="2240"/>
              <a:buNone/>
            </a:pPr>
            <a:r>
              <a:rPr lang="en-IN" sz="2240"/>
              <a:t>g)   Data Sheet generated by </a:t>
            </a:r>
            <a:r>
              <a:rPr lang="en-IN" sz="2240" u="sng"/>
              <a:t>data logger</a:t>
            </a:r>
            <a:r>
              <a:rPr lang="en-IN" sz="2240"/>
              <a:t> for past one year</a:t>
            </a:r>
            <a:endParaRPr sz="2800"/>
          </a:p>
          <a:p>
            <a:pPr indent="-342900" lvl="0" marL="342900" rtl="0" algn="l">
              <a:lnSpc>
                <a:spcPct val="80000"/>
              </a:lnSpc>
              <a:spcBef>
                <a:spcPts val="448"/>
              </a:spcBef>
              <a:spcAft>
                <a:spcPts val="0"/>
              </a:spcAft>
              <a:buClr>
                <a:schemeClr val="dk1"/>
              </a:buClr>
              <a:buSzPts val="1960"/>
              <a:buNone/>
            </a:pPr>
            <a:r>
              <a:rPr lang="en-IN" sz="1960"/>
              <a:t>h)    </a:t>
            </a:r>
            <a:r>
              <a:rPr lang="en-IN" sz="2240"/>
              <a:t>Surveillance Report (for renewal of certificate of accreditation)</a:t>
            </a:r>
            <a:endParaRPr sz="2520"/>
          </a:p>
          <a:p>
            <a:pPr indent="-342900" lvl="0" marL="342900" rtl="0" algn="l">
              <a:lnSpc>
                <a:spcPct val="80000"/>
              </a:lnSpc>
              <a:spcBef>
                <a:spcPts val="448"/>
              </a:spcBef>
              <a:spcAft>
                <a:spcPts val="0"/>
              </a:spcAft>
              <a:buClr>
                <a:schemeClr val="dk1"/>
              </a:buClr>
              <a:buSzPts val="2240"/>
              <a:buNone/>
            </a:pPr>
            <a:r>
              <a:rPr lang="en-IN" sz="2240"/>
              <a:t>(</a:t>
            </a:r>
            <a:r>
              <a:rPr i="1" lang="en-IN" sz="2240"/>
              <a:t>Operational Manual for Hazards covered by Insurance Policy for Insurance covers</a:t>
            </a:r>
            <a:r>
              <a:rPr lang="en-IN" sz="2240"/>
              <a:t>) </a:t>
            </a:r>
            <a:endParaRPr sz="2800"/>
          </a:p>
          <a:p>
            <a:pPr indent="-342900" lvl="0" marL="342900" rtl="0" algn="l">
              <a:lnSpc>
                <a:spcPct val="80000"/>
              </a:lnSpc>
              <a:spcBef>
                <a:spcPts val="448"/>
              </a:spcBef>
              <a:spcAft>
                <a:spcPts val="0"/>
              </a:spcAft>
              <a:buClr>
                <a:schemeClr val="dk1"/>
              </a:buClr>
              <a:buSzPts val="2240"/>
              <a:buNone/>
            </a:pPr>
            <a:r>
              <a:t/>
            </a:r>
            <a:endParaRPr sz="224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4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Calibri"/>
              <a:buNone/>
            </a:pPr>
            <a:r>
              <a:rPr lang="en-IN" sz="3600"/>
              <a:t>कोल्ड स्टोरेज का भंडारण योग्यता</a:t>
            </a:r>
            <a:br>
              <a:rPr lang="en-IN" sz="3959"/>
            </a:br>
            <a:endParaRPr sz="3959"/>
          </a:p>
        </p:txBody>
      </p:sp>
      <p:sp>
        <p:nvSpPr>
          <p:cNvPr id="287" name="Google Shape;287;p4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2000"/>
              <a:buFont typeface="Calibri"/>
              <a:buAutoNum type="alphaUcPeriod"/>
            </a:pPr>
            <a:r>
              <a:rPr lang="en-IN" sz="2000"/>
              <a:t>योजना और कोल्ड स्टोरेज के लेआउट अनुसार कानूनों और बीआईएस बिल्डिंग कोड और मानक विधिवत पंजीकृत आर्किटेक्ट और स्ट्रक्चरल इंजीनियर द्वारा वैधानिक बिल्डिंग में अनुमोदन।</a:t>
            </a:r>
            <a:endParaRPr sz="2000"/>
          </a:p>
          <a:p>
            <a:pPr indent="-514350" lvl="0" marL="514350" rtl="0" algn="l">
              <a:lnSpc>
                <a:spcPct val="80000"/>
              </a:lnSpc>
              <a:spcBef>
                <a:spcPts val="400"/>
              </a:spcBef>
              <a:spcAft>
                <a:spcPts val="0"/>
              </a:spcAft>
              <a:buClr>
                <a:schemeClr val="dk1"/>
              </a:buClr>
              <a:buSzPts val="2000"/>
              <a:buFont typeface="Calibri"/>
              <a:buAutoNum type="alphaUcPeriod"/>
            </a:pPr>
            <a:r>
              <a:rPr lang="en-IN" sz="2000"/>
              <a:t>drawings मे insulation type thickness &amp; fixing methodology की sectional details होनी चाहिये.</a:t>
            </a:r>
            <a:endParaRPr/>
          </a:p>
          <a:p>
            <a:pPr indent="-514350" lvl="0" marL="514350" rtl="0" algn="l">
              <a:lnSpc>
                <a:spcPct val="80000"/>
              </a:lnSpc>
              <a:spcBef>
                <a:spcPts val="400"/>
              </a:spcBef>
              <a:spcAft>
                <a:spcPts val="0"/>
              </a:spcAft>
              <a:buClr>
                <a:schemeClr val="dk1"/>
              </a:buClr>
              <a:buSzPts val="2000"/>
              <a:buFont typeface="Calibri"/>
              <a:buAutoNum type="alphaUcPeriod"/>
            </a:pPr>
            <a:r>
              <a:rPr lang="en-IN" sz="2000"/>
              <a:t>Heat load गणना शीट, योग्य इंजीनियर द्वारा निर्धारित तकनीकी मानकों के अनुसार तैयार किया जाए।</a:t>
            </a:r>
            <a:endParaRPr sz="2000"/>
          </a:p>
          <a:p>
            <a:pPr indent="-514350" lvl="0" marL="514350" rtl="0" algn="l">
              <a:lnSpc>
                <a:spcPct val="80000"/>
              </a:lnSpc>
              <a:spcBef>
                <a:spcPts val="400"/>
              </a:spcBef>
              <a:spcAft>
                <a:spcPts val="0"/>
              </a:spcAft>
              <a:buClr>
                <a:schemeClr val="dk1"/>
              </a:buClr>
              <a:buSzPts val="2000"/>
              <a:buFont typeface="Calibri"/>
              <a:buAutoNum type="alphaUcPeriod"/>
            </a:pPr>
            <a:r>
              <a:rPr lang="en-IN" sz="2000"/>
              <a:t>प्रत्येक उपकरण की तकनीकी डाटा शीट्स निर्माता द्वारा प्रमाणित अर्थात्: -</a:t>
            </a:r>
            <a:br>
              <a:rPr lang="en-IN" sz="2000"/>
            </a:br>
            <a:r>
              <a:rPr lang="en-IN" sz="2000"/>
              <a:t>(I) कंप्रेसर</a:t>
            </a:r>
            <a:br>
              <a:rPr lang="en-IN" sz="2000"/>
            </a:br>
            <a:r>
              <a:rPr lang="en-IN" sz="2000"/>
              <a:t>(II) Condensers / शीतलक टॉवर</a:t>
            </a:r>
            <a:br>
              <a:rPr lang="en-IN" sz="2000"/>
            </a:br>
            <a:r>
              <a:rPr lang="en-IN" sz="2000"/>
              <a:t>(III) वायु शीतलक इकाइयों</a:t>
            </a:r>
            <a:br>
              <a:rPr lang="en-IN" sz="2000"/>
            </a:br>
            <a:endParaRPr sz="2000"/>
          </a:p>
          <a:p>
            <a:pPr indent="-514350" lvl="0" marL="514350" rtl="0" algn="l">
              <a:lnSpc>
                <a:spcPct val="80000"/>
              </a:lnSpc>
              <a:spcBef>
                <a:spcPts val="400"/>
              </a:spcBef>
              <a:spcAft>
                <a:spcPts val="0"/>
              </a:spcAft>
              <a:buClr>
                <a:schemeClr val="dk1"/>
              </a:buClr>
              <a:buSzPts val="2000"/>
              <a:buFont typeface="Calibri"/>
              <a:buAutoNum type="alphaUcPeriod"/>
            </a:pPr>
            <a:r>
              <a:rPr lang="en-IN" sz="2000"/>
              <a:t>संतोषजनक commissioning of the cooling system के प्रमाणपत्र निर्धारित मानकों के अनुसार प्रदर्शन संकेतकों के रूप में होना चाहिये।</a:t>
            </a:r>
            <a:endParaRPr sz="2000"/>
          </a:p>
          <a:p>
            <a:pPr indent="-342900" lvl="0" marL="342900" rtl="0" algn="l">
              <a:lnSpc>
                <a:spcPct val="80000"/>
              </a:lnSpc>
              <a:spcBef>
                <a:spcPts val="400"/>
              </a:spcBef>
              <a:spcAft>
                <a:spcPts val="0"/>
              </a:spcAft>
              <a:buClr>
                <a:schemeClr val="dk1"/>
              </a:buClr>
              <a:buSzPts val="2000"/>
              <a:buNone/>
            </a:pPr>
            <a:r>
              <a:t/>
            </a:r>
            <a:endParaRPr sz="2000"/>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4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40"/>
              <a:buFont typeface="Calibri"/>
              <a:buNone/>
            </a:pPr>
            <a:r>
              <a:rPr b="1" lang="en-IN" sz="3240"/>
              <a:t>Section – 5 Storage worthiness of Cold Storage</a:t>
            </a:r>
            <a:r>
              <a:rPr lang="en-IN" sz="3959"/>
              <a:t> </a:t>
            </a:r>
            <a:br>
              <a:rPr lang="en-IN" sz="3959"/>
            </a:br>
            <a:endParaRPr sz="3959"/>
          </a:p>
        </p:txBody>
      </p:sp>
      <p:sp>
        <p:nvSpPr>
          <p:cNvPr id="293" name="Google Shape;293;p4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1760"/>
              <a:buFont typeface="Calibri"/>
              <a:buAutoNum type="alphaLcParenR"/>
            </a:pPr>
            <a:r>
              <a:rPr lang="en-IN" sz="1760"/>
              <a:t>Plan &amp; Layout of the cold storage shall be in accordance to the Statutory Building by laws and BIS Building Codes &amp; Standards duly approved by Registered Architect and Structural Engineer.</a:t>
            </a:r>
            <a:endParaRPr/>
          </a:p>
          <a:p>
            <a:pPr indent="-514350" lvl="0" marL="514350" rtl="0" algn="l">
              <a:lnSpc>
                <a:spcPct val="80000"/>
              </a:lnSpc>
              <a:spcBef>
                <a:spcPts val="352"/>
              </a:spcBef>
              <a:spcAft>
                <a:spcPts val="0"/>
              </a:spcAft>
              <a:buClr>
                <a:schemeClr val="dk1"/>
              </a:buClr>
              <a:buSzPts val="1760"/>
              <a:buFont typeface="Calibri"/>
              <a:buAutoNum type="alphaLcParenR"/>
            </a:pPr>
            <a:r>
              <a:rPr lang="en-IN" sz="1760"/>
              <a:t>The drawings should detail out insulation type thickness &amp; fixing methodology in sectional details</a:t>
            </a:r>
            <a:endParaRPr/>
          </a:p>
          <a:p>
            <a:pPr indent="-514350" lvl="0" marL="514350" rtl="0" algn="l">
              <a:lnSpc>
                <a:spcPct val="80000"/>
              </a:lnSpc>
              <a:spcBef>
                <a:spcPts val="352"/>
              </a:spcBef>
              <a:spcAft>
                <a:spcPts val="0"/>
              </a:spcAft>
              <a:buClr>
                <a:schemeClr val="dk1"/>
              </a:buClr>
              <a:buSzPts val="1760"/>
              <a:buFont typeface="Calibri"/>
              <a:buAutoNum type="alphaLcParenR"/>
            </a:pPr>
            <a:r>
              <a:rPr lang="en-IN" sz="1760"/>
              <a:t>Heat load calculations sheets be prepared by Qualified Engineer in accordance with the prescribed Technical Standards </a:t>
            </a:r>
            <a:endParaRPr/>
          </a:p>
          <a:p>
            <a:pPr indent="-514350" lvl="0" marL="514350" rtl="0" algn="l">
              <a:lnSpc>
                <a:spcPct val="80000"/>
              </a:lnSpc>
              <a:spcBef>
                <a:spcPts val="352"/>
              </a:spcBef>
              <a:spcAft>
                <a:spcPts val="0"/>
              </a:spcAft>
              <a:buClr>
                <a:schemeClr val="dk1"/>
              </a:buClr>
              <a:buSzPts val="1760"/>
              <a:buFont typeface="Calibri"/>
              <a:buAutoNum type="alphaLcParenR"/>
            </a:pPr>
            <a:r>
              <a:rPr lang="en-IN" sz="1760"/>
              <a:t>Technical Data Sheets of each equipment certified by manufacturer namely:-</a:t>
            </a:r>
            <a:endParaRPr/>
          </a:p>
          <a:p>
            <a:pPr indent="-514350" lvl="0" marL="514350" rtl="0" algn="l">
              <a:lnSpc>
                <a:spcPct val="80000"/>
              </a:lnSpc>
              <a:spcBef>
                <a:spcPts val="352"/>
              </a:spcBef>
              <a:spcAft>
                <a:spcPts val="0"/>
              </a:spcAft>
              <a:buClr>
                <a:schemeClr val="dk1"/>
              </a:buClr>
              <a:buSzPts val="1760"/>
              <a:buNone/>
            </a:pPr>
            <a:r>
              <a:rPr lang="en-IN" sz="1760"/>
              <a:t>	(i)	Compressor</a:t>
            </a:r>
            <a:endParaRPr/>
          </a:p>
          <a:p>
            <a:pPr indent="-514350" lvl="0" marL="514350" rtl="0" algn="l">
              <a:lnSpc>
                <a:spcPct val="80000"/>
              </a:lnSpc>
              <a:spcBef>
                <a:spcPts val="352"/>
              </a:spcBef>
              <a:spcAft>
                <a:spcPts val="0"/>
              </a:spcAft>
              <a:buClr>
                <a:schemeClr val="dk1"/>
              </a:buClr>
              <a:buSzPts val="1760"/>
              <a:buNone/>
            </a:pPr>
            <a:r>
              <a:rPr lang="en-IN" sz="1760"/>
              <a:t> 	(ii)	Condensers/Cooling Tower</a:t>
            </a:r>
            <a:endParaRPr/>
          </a:p>
          <a:p>
            <a:pPr indent="-514350" lvl="0" marL="514350" rtl="0" algn="l">
              <a:lnSpc>
                <a:spcPct val="80000"/>
              </a:lnSpc>
              <a:spcBef>
                <a:spcPts val="352"/>
              </a:spcBef>
              <a:spcAft>
                <a:spcPts val="0"/>
              </a:spcAft>
              <a:buClr>
                <a:schemeClr val="dk1"/>
              </a:buClr>
              <a:buSzPts val="1760"/>
              <a:buNone/>
            </a:pPr>
            <a:r>
              <a:rPr lang="en-IN" sz="1760"/>
              <a:t>         (iii)	Air Cooling Units</a:t>
            </a:r>
            <a:endParaRPr/>
          </a:p>
          <a:p>
            <a:pPr indent="-514350" lvl="0" marL="514350" rtl="0" algn="l">
              <a:lnSpc>
                <a:spcPct val="80000"/>
              </a:lnSpc>
              <a:spcBef>
                <a:spcPts val="352"/>
              </a:spcBef>
              <a:spcAft>
                <a:spcPts val="0"/>
              </a:spcAft>
              <a:buClr>
                <a:schemeClr val="dk1"/>
              </a:buClr>
              <a:buSzPts val="1760"/>
              <a:buNone/>
            </a:pPr>
            <a:r>
              <a:rPr lang="en-IN" sz="1760"/>
              <a:t>	Giving general layout, dimensions, material of construction, rated capacity, operating parameters &amp; COP.(Heat transfer area, fin spacing, number of rows, face velocity, fan static, airflow fan motor BKW/KW shall be certified by equipment manufacturers ) </a:t>
            </a:r>
            <a:endParaRPr/>
          </a:p>
          <a:p>
            <a:pPr indent="-514350" lvl="0" marL="514350" rtl="0" algn="l">
              <a:lnSpc>
                <a:spcPct val="80000"/>
              </a:lnSpc>
              <a:spcBef>
                <a:spcPts val="352"/>
              </a:spcBef>
              <a:spcAft>
                <a:spcPts val="0"/>
              </a:spcAft>
              <a:buClr>
                <a:schemeClr val="dk1"/>
              </a:buClr>
              <a:buSzPts val="1760"/>
              <a:buNone/>
            </a:pPr>
            <a:r>
              <a:rPr lang="en-IN" sz="1760"/>
              <a:t>e)	Certificate of satisfactory commissioning of the cooling system in conformance to the performance indicators as per prescribed standards as issued by the refrigeration contracting agency to him </a:t>
            </a:r>
            <a:endParaRPr/>
          </a:p>
          <a:p>
            <a:pPr indent="-342900" lvl="0" marL="342900" rtl="0" algn="l">
              <a:lnSpc>
                <a:spcPct val="80000"/>
              </a:lnSpc>
              <a:spcBef>
                <a:spcPts val="352"/>
              </a:spcBef>
              <a:spcAft>
                <a:spcPts val="0"/>
              </a:spcAft>
              <a:buClr>
                <a:schemeClr val="dk1"/>
              </a:buClr>
              <a:buSzPts val="1760"/>
              <a:buNone/>
            </a:pPr>
            <a:r>
              <a:t/>
            </a:r>
            <a:endParaRPr sz="1760"/>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4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Calibri"/>
              <a:buNone/>
            </a:pPr>
            <a:br>
              <a:rPr lang="en-IN" sz="3959"/>
            </a:br>
            <a:r>
              <a:rPr lang="en-IN" sz="3959"/>
              <a:t> फार्म A-1 / पंजीकरण नवीनीकरण के आवेदन प्रपत्र</a:t>
            </a:r>
            <a:br>
              <a:rPr lang="en-IN" sz="3959"/>
            </a:br>
            <a:endParaRPr sz="3959"/>
          </a:p>
        </p:txBody>
      </p:sp>
      <p:sp>
        <p:nvSpPr>
          <p:cNvPr id="299" name="Google Shape;299;p4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2480"/>
              <a:buFont typeface="Calibri"/>
              <a:buAutoNum type="alphaLcParenR"/>
            </a:pPr>
            <a:r>
              <a:rPr lang="en-IN" sz="2480"/>
              <a:t>बोर्ड / संगठन की ओर से </a:t>
            </a:r>
            <a:r>
              <a:rPr b="1" lang="en-IN" sz="2480"/>
              <a:t>Power of attorney</a:t>
            </a:r>
            <a:r>
              <a:rPr lang="en-IN" sz="2480"/>
              <a:t> के संकल्प</a:t>
            </a:r>
            <a:endParaRPr sz="2480"/>
          </a:p>
          <a:p>
            <a:pPr indent="-514350" lvl="0" marL="514350" rtl="0" algn="l">
              <a:lnSpc>
                <a:spcPct val="80000"/>
              </a:lnSpc>
              <a:spcBef>
                <a:spcPts val="496"/>
              </a:spcBef>
              <a:spcAft>
                <a:spcPts val="0"/>
              </a:spcAft>
              <a:buClr>
                <a:schemeClr val="dk1"/>
              </a:buClr>
              <a:buSzPts val="2480"/>
              <a:buFont typeface="Calibri"/>
              <a:buAutoNum type="alphaLcParenR"/>
            </a:pPr>
            <a:r>
              <a:rPr lang="en-IN" sz="2480"/>
              <a:t>पहचान का सबूत </a:t>
            </a:r>
            <a:endParaRPr sz="2480"/>
          </a:p>
          <a:p>
            <a:pPr indent="-514350" lvl="0" marL="514350" rtl="0" algn="l">
              <a:lnSpc>
                <a:spcPct val="80000"/>
              </a:lnSpc>
              <a:spcBef>
                <a:spcPts val="496"/>
              </a:spcBef>
              <a:spcAft>
                <a:spcPts val="0"/>
              </a:spcAft>
              <a:buClr>
                <a:schemeClr val="dk1"/>
              </a:buClr>
              <a:buSzPts val="2480"/>
              <a:buFont typeface="Calibri"/>
              <a:buAutoNum type="alphaLcParenR"/>
            </a:pPr>
            <a:r>
              <a:rPr lang="en-IN" sz="2480"/>
              <a:t>शीर्षक विलेख या पट्टे या अपनी वैधता के साथ मताधिकार समझौते</a:t>
            </a:r>
            <a:endParaRPr sz="2480"/>
          </a:p>
          <a:p>
            <a:pPr indent="-514350" lvl="0" marL="514350" rtl="0" algn="l">
              <a:lnSpc>
                <a:spcPct val="80000"/>
              </a:lnSpc>
              <a:spcBef>
                <a:spcPts val="496"/>
              </a:spcBef>
              <a:spcAft>
                <a:spcPts val="0"/>
              </a:spcAft>
              <a:buClr>
                <a:schemeClr val="dk1"/>
              </a:buClr>
              <a:buSzPts val="2480"/>
              <a:buFont typeface="Calibri"/>
              <a:buAutoNum type="alphaLcParenR"/>
            </a:pPr>
            <a:r>
              <a:rPr lang="en-IN" sz="2480"/>
              <a:t>प्रमाणन एजेंसी से विस्तृत रिपोर्ट के साथ अनुपालन के प्रमाणपत्र</a:t>
            </a:r>
            <a:endParaRPr sz="2480"/>
          </a:p>
          <a:p>
            <a:pPr indent="-514350" lvl="0" marL="514350" rtl="0" algn="l">
              <a:lnSpc>
                <a:spcPct val="80000"/>
              </a:lnSpc>
              <a:spcBef>
                <a:spcPts val="496"/>
              </a:spcBef>
              <a:spcAft>
                <a:spcPts val="0"/>
              </a:spcAft>
              <a:buClr>
                <a:schemeClr val="dk1"/>
              </a:buClr>
              <a:buSzPts val="2480"/>
              <a:buFont typeface="Calibri"/>
              <a:buAutoNum type="alphaLcParenR"/>
            </a:pPr>
            <a:r>
              <a:rPr lang="en-IN" sz="2480"/>
              <a:t>पंजीकरण शुल्क और सुरक्षा जमा के रूप में</a:t>
            </a:r>
            <a:endParaRPr sz="2480"/>
          </a:p>
          <a:p>
            <a:pPr indent="-514350" lvl="0" marL="514350" rtl="0" algn="l">
              <a:lnSpc>
                <a:spcPct val="80000"/>
              </a:lnSpc>
              <a:spcBef>
                <a:spcPts val="496"/>
              </a:spcBef>
              <a:spcAft>
                <a:spcPts val="0"/>
              </a:spcAft>
              <a:buClr>
                <a:schemeClr val="dk1"/>
              </a:buClr>
              <a:buSzPts val="2480"/>
              <a:buFont typeface="Calibri"/>
              <a:buAutoNum type="alphaLcParenR"/>
            </a:pPr>
            <a:r>
              <a:rPr lang="en-IN" sz="2480"/>
              <a:t>वित्तीय विश्वसनीयता का विवरण</a:t>
            </a:r>
            <a:endParaRPr sz="2480"/>
          </a:p>
          <a:p>
            <a:pPr indent="-514350" lvl="0" marL="514350" rtl="0" algn="l">
              <a:lnSpc>
                <a:spcPct val="80000"/>
              </a:lnSpc>
              <a:spcBef>
                <a:spcPts val="496"/>
              </a:spcBef>
              <a:spcAft>
                <a:spcPts val="0"/>
              </a:spcAft>
              <a:buClr>
                <a:schemeClr val="dk1"/>
              </a:buClr>
              <a:buSzPts val="2480"/>
              <a:buFont typeface="Calibri"/>
              <a:buAutoNum type="alphaLcParenR"/>
            </a:pPr>
            <a:r>
              <a:rPr lang="en-IN" sz="2480"/>
              <a:t>कोल्ड स्टोरेज के संचालन के लिए स्थानीय अधिकारियों से अनापत्ति प्रमाणपत्र</a:t>
            </a:r>
            <a:endParaRPr sz="2480"/>
          </a:p>
          <a:p>
            <a:pPr indent="-514350" lvl="0" marL="514350" rtl="0" algn="l">
              <a:lnSpc>
                <a:spcPct val="80000"/>
              </a:lnSpc>
              <a:spcBef>
                <a:spcPts val="496"/>
              </a:spcBef>
              <a:spcAft>
                <a:spcPts val="0"/>
              </a:spcAft>
              <a:buClr>
                <a:schemeClr val="dk1"/>
              </a:buClr>
              <a:buSzPts val="2480"/>
              <a:buFont typeface="Calibri"/>
              <a:buAutoNum type="alphaLcParenR"/>
            </a:pPr>
            <a:r>
              <a:rPr lang="en-IN" sz="2480"/>
              <a:t>गोदाम की लेआउट योजना (कोल्ड स्टोरेज)</a:t>
            </a:r>
            <a:br>
              <a:rPr lang="en-IN" sz="2480"/>
            </a:br>
            <a:endParaRPr sz="2480"/>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5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40"/>
              <a:buFont typeface="Calibri"/>
              <a:buNone/>
            </a:pPr>
            <a:r>
              <a:rPr b="1" lang="en-IN" sz="3240"/>
              <a:t>Form A-1	Application of Registration/ Renewal</a:t>
            </a:r>
            <a:r>
              <a:rPr lang="en-IN" sz="3240"/>
              <a:t> </a:t>
            </a:r>
            <a:br>
              <a:rPr lang="en-IN" sz="3959"/>
            </a:br>
            <a:endParaRPr sz="3959"/>
          </a:p>
        </p:txBody>
      </p:sp>
      <p:sp>
        <p:nvSpPr>
          <p:cNvPr id="305" name="Google Shape;305;p5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2720"/>
              <a:buFont typeface="Calibri"/>
              <a:buAutoNum type="alphaLcParenR"/>
            </a:pPr>
            <a:r>
              <a:rPr lang="en-IN" sz="2720"/>
              <a:t>Board Resolution/Power of attorney on behalf of organisation</a:t>
            </a:r>
            <a:endParaRPr/>
          </a:p>
          <a:p>
            <a:pPr indent="-514350" lvl="0" marL="514350" rtl="0" algn="l">
              <a:lnSpc>
                <a:spcPct val="80000"/>
              </a:lnSpc>
              <a:spcBef>
                <a:spcPts val="544"/>
              </a:spcBef>
              <a:spcAft>
                <a:spcPts val="0"/>
              </a:spcAft>
              <a:buClr>
                <a:schemeClr val="dk1"/>
              </a:buClr>
              <a:buSzPts val="2720"/>
              <a:buFont typeface="Calibri"/>
              <a:buAutoNum type="alphaLcParenR"/>
            </a:pPr>
            <a:r>
              <a:rPr lang="en-IN" sz="2720"/>
              <a:t>Proof of Identity</a:t>
            </a:r>
            <a:endParaRPr/>
          </a:p>
          <a:p>
            <a:pPr indent="-514350" lvl="0" marL="514350" rtl="0" algn="l">
              <a:lnSpc>
                <a:spcPct val="80000"/>
              </a:lnSpc>
              <a:spcBef>
                <a:spcPts val="544"/>
              </a:spcBef>
              <a:spcAft>
                <a:spcPts val="0"/>
              </a:spcAft>
              <a:buClr>
                <a:schemeClr val="dk1"/>
              </a:buClr>
              <a:buSzPts val="2720"/>
              <a:buFont typeface="Calibri"/>
              <a:buAutoNum type="alphaLcParenR"/>
            </a:pPr>
            <a:r>
              <a:rPr lang="en-IN" sz="2720"/>
              <a:t>Title deed or lease agreement or franchise agreement  with its validity</a:t>
            </a:r>
            <a:endParaRPr/>
          </a:p>
          <a:p>
            <a:pPr indent="-514350" lvl="0" marL="514350" rtl="0" algn="l">
              <a:lnSpc>
                <a:spcPct val="80000"/>
              </a:lnSpc>
              <a:spcBef>
                <a:spcPts val="544"/>
              </a:spcBef>
              <a:spcAft>
                <a:spcPts val="0"/>
              </a:spcAft>
              <a:buClr>
                <a:schemeClr val="dk1"/>
              </a:buClr>
              <a:buSzPts val="2720"/>
              <a:buFont typeface="Calibri"/>
              <a:buAutoNum type="alphaLcParenR"/>
            </a:pPr>
            <a:r>
              <a:rPr lang="en-IN" sz="2720"/>
              <a:t>Certificate of Compliance from accreditation agency with the detail report</a:t>
            </a:r>
            <a:endParaRPr/>
          </a:p>
          <a:p>
            <a:pPr indent="-514350" lvl="0" marL="514350" rtl="0" algn="l">
              <a:lnSpc>
                <a:spcPct val="80000"/>
              </a:lnSpc>
              <a:spcBef>
                <a:spcPts val="544"/>
              </a:spcBef>
              <a:spcAft>
                <a:spcPts val="0"/>
              </a:spcAft>
              <a:buClr>
                <a:schemeClr val="dk1"/>
              </a:buClr>
              <a:buSzPts val="2720"/>
              <a:buFont typeface="Calibri"/>
              <a:buAutoNum type="alphaLcParenR"/>
            </a:pPr>
            <a:r>
              <a:rPr lang="en-IN" sz="2720"/>
              <a:t>Registration fee and Security deposit in the form </a:t>
            </a:r>
            <a:endParaRPr/>
          </a:p>
          <a:p>
            <a:pPr indent="-514350" lvl="0" marL="514350" rtl="0" algn="l">
              <a:lnSpc>
                <a:spcPct val="80000"/>
              </a:lnSpc>
              <a:spcBef>
                <a:spcPts val="544"/>
              </a:spcBef>
              <a:spcAft>
                <a:spcPts val="0"/>
              </a:spcAft>
              <a:buClr>
                <a:schemeClr val="dk1"/>
              </a:buClr>
              <a:buSzPts val="2720"/>
              <a:buFont typeface="Calibri"/>
              <a:buAutoNum type="alphaLcParenR"/>
            </a:pPr>
            <a:r>
              <a:rPr lang="en-IN" sz="2720"/>
              <a:t>Statement of Financial Credibility</a:t>
            </a:r>
            <a:endParaRPr/>
          </a:p>
          <a:p>
            <a:pPr indent="-514350" lvl="0" marL="514350" rtl="0" algn="l">
              <a:lnSpc>
                <a:spcPct val="80000"/>
              </a:lnSpc>
              <a:spcBef>
                <a:spcPts val="544"/>
              </a:spcBef>
              <a:spcAft>
                <a:spcPts val="0"/>
              </a:spcAft>
              <a:buClr>
                <a:schemeClr val="dk1"/>
              </a:buClr>
              <a:buSzPts val="2720"/>
              <a:buFont typeface="Calibri"/>
              <a:buAutoNum type="alphaLcParenR"/>
            </a:pPr>
            <a:r>
              <a:rPr lang="en-IN" sz="2720"/>
              <a:t>NOC from Local authorities for operating cold storage</a:t>
            </a:r>
            <a:endParaRPr/>
          </a:p>
          <a:p>
            <a:pPr indent="-514350" lvl="0" marL="514350" rtl="0" algn="l">
              <a:lnSpc>
                <a:spcPct val="80000"/>
              </a:lnSpc>
              <a:spcBef>
                <a:spcPts val="544"/>
              </a:spcBef>
              <a:spcAft>
                <a:spcPts val="0"/>
              </a:spcAft>
              <a:buClr>
                <a:schemeClr val="dk1"/>
              </a:buClr>
              <a:buSzPts val="2720"/>
              <a:buFont typeface="Calibri"/>
              <a:buAutoNum type="alphaLcParenR"/>
            </a:pPr>
            <a:r>
              <a:rPr lang="en-IN" sz="2720"/>
              <a:t>Layout plan of the warehouse (cold storage) </a:t>
            </a:r>
            <a:endParaRPr/>
          </a:p>
          <a:p>
            <a:pPr indent="-514350" lvl="0" marL="514350" rtl="0" algn="l">
              <a:lnSpc>
                <a:spcPct val="80000"/>
              </a:lnSpc>
              <a:spcBef>
                <a:spcPts val="544"/>
              </a:spcBef>
              <a:spcAft>
                <a:spcPts val="0"/>
              </a:spcAft>
              <a:buClr>
                <a:schemeClr val="dk1"/>
              </a:buClr>
              <a:buSzPts val="2720"/>
              <a:buNone/>
            </a:pPr>
            <a:r>
              <a:t/>
            </a:r>
            <a:endParaRPr sz="2720"/>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5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40"/>
              <a:buFont typeface="Calibri"/>
              <a:buNone/>
            </a:pPr>
            <a:r>
              <a:rPr b="1" lang="en-IN" sz="3240"/>
              <a:t>वेयरहाउस के बारे में विवरण (कोल्ड स्टोरेज)</a:t>
            </a:r>
            <a:br>
              <a:rPr lang="en-IN" sz="3959"/>
            </a:br>
            <a:endParaRPr sz="3959"/>
          </a:p>
        </p:txBody>
      </p:sp>
      <p:sp>
        <p:nvSpPr>
          <p:cNvPr id="311" name="Google Shape;311;p5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1760"/>
              <a:buFont typeface="Calibri"/>
              <a:buAutoNum type="alphaLcParenR"/>
            </a:pPr>
            <a:r>
              <a:rPr lang="en-IN" sz="1760"/>
              <a:t>कोल्ड स्टोरेज के सिविल संरचना, पंजीकृत वास्तुकार द्वारा प्रमाणित किया गया हो व बी आइ एस कोड के प्रावधानों के अनुसार है और स्थानीय निर्माण द्वारा विधिवत सक्षम प्राधिकारी द्वारा अनुमोदित भवन निर्माण की योजना के अनुसार हो.</a:t>
            </a:r>
            <a:endParaRPr/>
          </a:p>
          <a:p>
            <a:pPr indent="-514350" lvl="0" marL="514350" rtl="0" algn="l">
              <a:lnSpc>
                <a:spcPct val="80000"/>
              </a:lnSpc>
              <a:spcBef>
                <a:spcPts val="352"/>
              </a:spcBef>
              <a:spcAft>
                <a:spcPts val="0"/>
              </a:spcAft>
              <a:buClr>
                <a:schemeClr val="dk1"/>
              </a:buClr>
              <a:buSzPts val="1760"/>
              <a:buFont typeface="Calibri"/>
              <a:buAutoNum type="alphaLcParenR"/>
            </a:pPr>
            <a:r>
              <a:rPr lang="en-IN" sz="1760"/>
              <a:t>इंजीनियरिंग प्रशीतन में विशेषज्ञता प्राप्त फर्म  द्वारा प्रमाणित किया है कि कोल्ड स्टोरेज के रूप में संलग्न डेटा पत्रक के अनुसार कमीशन किया गया है.</a:t>
            </a:r>
            <a:endParaRPr sz="1760"/>
          </a:p>
          <a:p>
            <a:pPr indent="-514350" lvl="0" marL="514350" rtl="0" algn="l">
              <a:lnSpc>
                <a:spcPct val="80000"/>
              </a:lnSpc>
              <a:spcBef>
                <a:spcPts val="352"/>
              </a:spcBef>
              <a:spcAft>
                <a:spcPts val="0"/>
              </a:spcAft>
              <a:buClr>
                <a:schemeClr val="dk1"/>
              </a:buClr>
              <a:buSzPts val="1760"/>
              <a:buFont typeface="Calibri"/>
              <a:buAutoNum type="alphaLcParenR"/>
            </a:pPr>
            <a:r>
              <a:rPr lang="en-IN" sz="1760"/>
              <a:t>(कोल्ड स्टोरेज) गोदाम (एमटी) और कक्षों और आयाम (मीटर में) की संख्या की कुल क्षमता.</a:t>
            </a:r>
            <a:br>
              <a:rPr lang="en-IN" sz="1760"/>
            </a:br>
            <a:r>
              <a:rPr lang="en-IN" sz="1760"/>
              <a:t>(i) संगठनों और आयाम मान्यता / पंजीकरण के लिए लागू की संख्या के साथ क्षमता.</a:t>
            </a:r>
            <a:endParaRPr sz="1760"/>
          </a:p>
          <a:p>
            <a:pPr indent="-514350" lvl="0" marL="514350" rtl="0" algn="l">
              <a:lnSpc>
                <a:spcPct val="80000"/>
              </a:lnSpc>
              <a:spcBef>
                <a:spcPts val="352"/>
              </a:spcBef>
              <a:spcAft>
                <a:spcPts val="0"/>
              </a:spcAft>
              <a:buClr>
                <a:schemeClr val="dk1"/>
              </a:buClr>
              <a:buSzPts val="1760"/>
              <a:buFont typeface="Calibri"/>
              <a:buAutoNum type="alphaLcParenR"/>
            </a:pPr>
            <a:r>
              <a:rPr lang="en-IN" sz="1760"/>
              <a:t>यदि औद्योगिक लाइसेंस लागू है, तो इसकी वैधता अवधि के दौरान है?</a:t>
            </a:r>
            <a:endParaRPr sz="1760"/>
          </a:p>
          <a:p>
            <a:pPr indent="-514350" lvl="0" marL="514350" rtl="0" algn="l">
              <a:lnSpc>
                <a:spcPct val="80000"/>
              </a:lnSpc>
              <a:spcBef>
                <a:spcPts val="352"/>
              </a:spcBef>
              <a:spcAft>
                <a:spcPts val="0"/>
              </a:spcAft>
              <a:buClr>
                <a:schemeClr val="dk1"/>
              </a:buClr>
              <a:buSzPts val="1760"/>
              <a:buFont typeface="Calibri"/>
              <a:buAutoNum type="alphaLcParenR"/>
            </a:pPr>
            <a:r>
              <a:rPr lang="en-IN" sz="1760"/>
              <a:t>यदि कोल्ड स्टोरेज लाइसेंस यदि लागू हो, तो इसकी वैधता अवधि के दौरान है?</a:t>
            </a:r>
            <a:endParaRPr sz="1760"/>
          </a:p>
          <a:p>
            <a:pPr indent="-514350" lvl="0" marL="514350" rtl="0" algn="l">
              <a:lnSpc>
                <a:spcPct val="80000"/>
              </a:lnSpc>
              <a:spcBef>
                <a:spcPts val="352"/>
              </a:spcBef>
              <a:spcAft>
                <a:spcPts val="0"/>
              </a:spcAft>
              <a:buClr>
                <a:schemeClr val="dk1"/>
              </a:buClr>
              <a:buSzPts val="1760"/>
              <a:buFont typeface="Calibri"/>
              <a:buAutoNum type="alphaLcParenR"/>
            </a:pPr>
            <a:r>
              <a:rPr lang="en-IN" sz="1760"/>
              <a:t>यदि प्रदूषण नियंत्रण लाइसेंस यदि लागू हो, तो इसकी वैधता अवधि के दौरान है?</a:t>
            </a:r>
            <a:endParaRPr sz="1760"/>
          </a:p>
          <a:p>
            <a:pPr indent="-514350" lvl="0" marL="514350" rtl="0" algn="l">
              <a:lnSpc>
                <a:spcPct val="80000"/>
              </a:lnSpc>
              <a:spcBef>
                <a:spcPts val="352"/>
              </a:spcBef>
              <a:spcAft>
                <a:spcPts val="0"/>
              </a:spcAft>
              <a:buClr>
                <a:schemeClr val="dk1"/>
              </a:buClr>
              <a:buSzPts val="1760"/>
              <a:buFont typeface="Calibri"/>
              <a:buAutoNum type="alphaLcParenR"/>
            </a:pPr>
            <a:r>
              <a:rPr lang="en-IN" sz="1760"/>
              <a:t>यदि आग सुरक्षा प्रमाणपत्र यदि लागू हो, तो इसकी वैधता अवधि के दौरान है?</a:t>
            </a:r>
            <a:endParaRPr sz="1760"/>
          </a:p>
          <a:p>
            <a:pPr indent="-514350" lvl="0" marL="514350" rtl="0" algn="l">
              <a:lnSpc>
                <a:spcPct val="80000"/>
              </a:lnSpc>
              <a:spcBef>
                <a:spcPts val="352"/>
              </a:spcBef>
              <a:spcAft>
                <a:spcPts val="0"/>
              </a:spcAft>
              <a:buClr>
                <a:schemeClr val="dk1"/>
              </a:buClr>
              <a:buSzPts val="1760"/>
              <a:buFont typeface="Calibri"/>
              <a:buAutoNum type="alphaLcParenR"/>
            </a:pPr>
            <a:r>
              <a:rPr lang="en-IN" sz="1760"/>
              <a:t>यदि अनुमोदन / स्थानीय नियोजन प्राधिकरण से अनापत्ति प्रमाण पत्र यदि लागू हो, तो वैधता अवधि के दौरान होता है?</a:t>
            </a:r>
            <a:br>
              <a:rPr lang="en-IN" sz="1760"/>
            </a:br>
            <a:endParaRPr sz="176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40"/>
              <a:buFont typeface="Calibri"/>
              <a:buNone/>
            </a:pPr>
            <a:br>
              <a:rPr b="1" lang="en-IN" sz="3240"/>
            </a:br>
            <a:r>
              <a:rPr b="1" lang="en-IN" sz="3240"/>
              <a:t>The Warehousing (Development &amp; Regulation) Act, 2007</a:t>
            </a:r>
            <a:br>
              <a:rPr lang="en-IN" sz="3959"/>
            </a:br>
            <a:endParaRPr sz="3959"/>
          </a:p>
        </p:txBody>
      </p:sp>
      <p:sp>
        <p:nvSpPr>
          <p:cNvPr id="101" name="Google Shape;101;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600"/>
              <a:buChar char="•"/>
            </a:pPr>
            <a:r>
              <a:rPr lang="en-IN" sz="2600"/>
              <a:t>The Govt. of India decided to establish a negotiable warehouse receipt system in the country for all commodities including the agricultural and horticultural commodities. </a:t>
            </a:r>
            <a:endParaRPr sz="2600"/>
          </a:p>
          <a:p>
            <a:pPr indent="-342900" lvl="0" marL="342900" rtl="0" algn="l">
              <a:spcBef>
                <a:spcPts val="520"/>
              </a:spcBef>
              <a:spcAft>
                <a:spcPts val="0"/>
              </a:spcAft>
              <a:buClr>
                <a:schemeClr val="dk1"/>
              </a:buClr>
              <a:buSzPts val="2600"/>
              <a:buChar char="•"/>
            </a:pPr>
            <a:r>
              <a:rPr lang="en-IN" sz="2600"/>
              <a:t>The Parliament had enacted the Warehousing </a:t>
            </a:r>
            <a:br>
              <a:rPr lang="en-IN" sz="2600"/>
            </a:br>
            <a:r>
              <a:rPr lang="en-IN" sz="2600"/>
              <a:t>(Development &amp; Regulation) Act, 2007 which was</a:t>
            </a:r>
            <a:r>
              <a:rPr b="1" lang="en-IN" sz="2600"/>
              <a:t> </a:t>
            </a:r>
            <a:r>
              <a:rPr lang="en-IN" sz="2600"/>
              <a:t>made effective from the 25</a:t>
            </a:r>
            <a:r>
              <a:rPr baseline="30000" lang="en-IN" sz="2600"/>
              <a:t>th</a:t>
            </a:r>
            <a:r>
              <a:rPr lang="en-IN" sz="2600"/>
              <a:t> October, 2010.</a:t>
            </a:r>
            <a:r>
              <a:rPr b="1" lang="en-IN" sz="2600"/>
              <a:t> </a:t>
            </a:r>
            <a:endParaRPr sz="2600"/>
          </a:p>
          <a:p>
            <a:pPr indent="-342900" lvl="0" marL="342900" rtl="0" algn="l">
              <a:spcBef>
                <a:spcPts val="520"/>
              </a:spcBef>
              <a:spcAft>
                <a:spcPts val="0"/>
              </a:spcAft>
              <a:buClr>
                <a:schemeClr val="dk1"/>
              </a:buClr>
              <a:buSzPts val="2600"/>
              <a:buChar char="•"/>
            </a:pPr>
            <a:r>
              <a:rPr lang="en-IN" sz="2600"/>
              <a:t>To operationalize the Act, the Warehousing Development and Regulatory Authority (WDRA) has been setup on the 26</a:t>
            </a:r>
            <a:r>
              <a:rPr baseline="30000" lang="en-IN" sz="2600"/>
              <a:t>th</a:t>
            </a:r>
            <a:r>
              <a:rPr lang="en-IN" sz="2600"/>
              <a:t> October, 2010.  </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5" name="Shape 315"/>
        <p:cNvGrpSpPr/>
        <p:nvPr/>
      </p:nvGrpSpPr>
      <p:grpSpPr>
        <a:xfrm>
          <a:off x="0" y="0"/>
          <a:ext cx="0" cy="0"/>
          <a:chOff x="0" y="0"/>
          <a:chExt cx="0" cy="0"/>
        </a:xfrm>
      </p:grpSpPr>
      <p:sp>
        <p:nvSpPr>
          <p:cNvPr id="316" name="Google Shape;316;p5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Calibri"/>
              <a:buNone/>
            </a:pPr>
            <a:r>
              <a:rPr b="1" lang="en-IN" sz="3600"/>
              <a:t>About the Description of Warehouse </a:t>
            </a:r>
            <a:br>
              <a:rPr b="1" lang="en-IN" sz="3600"/>
            </a:br>
            <a:r>
              <a:rPr b="1" lang="en-IN" sz="3600"/>
              <a:t>(Cold Storage) </a:t>
            </a:r>
            <a:endParaRPr sz="3600"/>
          </a:p>
        </p:txBody>
      </p:sp>
      <p:sp>
        <p:nvSpPr>
          <p:cNvPr id="317" name="Google Shape;317;p5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2000"/>
              <a:buFont typeface="Calibri"/>
              <a:buAutoNum type="alphaLcParenR"/>
            </a:pPr>
            <a:r>
              <a:rPr lang="en-IN" sz="2000"/>
              <a:t>Whether a registered architect has certified the civil structure of cold storage to be as per provisions of BIS code and local building by-laws and as per building plan duly approved by competent authority</a:t>
            </a:r>
            <a:endParaRPr/>
          </a:p>
          <a:p>
            <a:pPr indent="-514350" lvl="0" marL="514350" rtl="0" algn="l">
              <a:lnSpc>
                <a:spcPct val="80000"/>
              </a:lnSpc>
              <a:spcBef>
                <a:spcPts val="400"/>
              </a:spcBef>
              <a:spcAft>
                <a:spcPts val="0"/>
              </a:spcAft>
              <a:buClr>
                <a:schemeClr val="dk1"/>
              </a:buClr>
              <a:buSzPts val="2000"/>
              <a:buFont typeface="Calibri"/>
              <a:buAutoNum type="alphaLcParenR"/>
            </a:pPr>
            <a:r>
              <a:rPr lang="en-IN" sz="2000"/>
              <a:t>Whether any engineering firm having expertise in refrigeration engineering has certified that the cold storage has been commissioned as per enclosed data sheet.</a:t>
            </a:r>
            <a:endParaRPr/>
          </a:p>
          <a:p>
            <a:pPr indent="-514350" lvl="0" marL="514350" rtl="0" algn="l">
              <a:lnSpc>
                <a:spcPct val="80000"/>
              </a:lnSpc>
              <a:spcBef>
                <a:spcPts val="400"/>
              </a:spcBef>
              <a:spcAft>
                <a:spcPts val="0"/>
              </a:spcAft>
              <a:buClr>
                <a:schemeClr val="dk1"/>
              </a:buClr>
              <a:buSzPts val="2000"/>
              <a:buFont typeface="Calibri"/>
              <a:buAutoNum type="alphaLcParenR"/>
            </a:pPr>
            <a:r>
              <a:rPr lang="en-IN" sz="2000"/>
              <a:t>Total capacity of warehouse (cold storage) (in MTs) and number of chambers and dimensions (in Meters). </a:t>
            </a:r>
            <a:endParaRPr/>
          </a:p>
          <a:p>
            <a:pPr indent="-514350" lvl="0" marL="514350" rtl="0" algn="l">
              <a:lnSpc>
                <a:spcPct val="80000"/>
              </a:lnSpc>
              <a:spcBef>
                <a:spcPts val="400"/>
              </a:spcBef>
              <a:spcAft>
                <a:spcPts val="0"/>
              </a:spcAft>
              <a:buClr>
                <a:schemeClr val="dk1"/>
              </a:buClr>
              <a:buSzPts val="2000"/>
              <a:buNone/>
            </a:pPr>
            <a:r>
              <a:rPr lang="en-IN" sz="2000"/>
              <a:t>         (i) Capacity with number of chambers and dimensions applied for accreditation / registration. </a:t>
            </a:r>
            <a:endParaRPr/>
          </a:p>
          <a:p>
            <a:pPr indent="-514350" lvl="0" marL="514350" rtl="0" algn="l">
              <a:lnSpc>
                <a:spcPct val="80000"/>
              </a:lnSpc>
              <a:spcBef>
                <a:spcPts val="400"/>
              </a:spcBef>
              <a:spcAft>
                <a:spcPts val="0"/>
              </a:spcAft>
              <a:buClr>
                <a:schemeClr val="dk1"/>
              </a:buClr>
              <a:buSzPts val="2000"/>
              <a:buAutoNum type="alphaLcParenR" startAt="4"/>
            </a:pPr>
            <a:r>
              <a:rPr lang="en-IN" sz="2000"/>
              <a:t>If industrial license, if applicable, is during its validity period?</a:t>
            </a:r>
            <a:endParaRPr/>
          </a:p>
          <a:p>
            <a:pPr indent="-514350" lvl="0" marL="514350" rtl="0" algn="l">
              <a:lnSpc>
                <a:spcPct val="80000"/>
              </a:lnSpc>
              <a:spcBef>
                <a:spcPts val="400"/>
              </a:spcBef>
              <a:spcAft>
                <a:spcPts val="0"/>
              </a:spcAft>
              <a:buClr>
                <a:schemeClr val="dk1"/>
              </a:buClr>
              <a:buSzPts val="2000"/>
              <a:buAutoNum type="alphaLcParenR" startAt="4"/>
            </a:pPr>
            <a:r>
              <a:rPr lang="en-IN" sz="2000"/>
              <a:t>If cold storage licence, if applicable, is during its validity period?</a:t>
            </a:r>
            <a:endParaRPr/>
          </a:p>
          <a:p>
            <a:pPr indent="-514350" lvl="0" marL="514350" rtl="0" algn="l">
              <a:lnSpc>
                <a:spcPct val="80000"/>
              </a:lnSpc>
              <a:spcBef>
                <a:spcPts val="400"/>
              </a:spcBef>
              <a:spcAft>
                <a:spcPts val="0"/>
              </a:spcAft>
              <a:buClr>
                <a:schemeClr val="dk1"/>
              </a:buClr>
              <a:buSzPts val="2000"/>
              <a:buAutoNum type="alphaLcParenR" startAt="4"/>
            </a:pPr>
            <a:r>
              <a:rPr lang="en-IN" sz="2000"/>
              <a:t>If pollution-control licence, if applicable, is during its validity period?</a:t>
            </a:r>
            <a:endParaRPr/>
          </a:p>
          <a:p>
            <a:pPr indent="-514350" lvl="0" marL="514350" rtl="0" algn="l">
              <a:lnSpc>
                <a:spcPct val="80000"/>
              </a:lnSpc>
              <a:spcBef>
                <a:spcPts val="400"/>
              </a:spcBef>
              <a:spcAft>
                <a:spcPts val="0"/>
              </a:spcAft>
              <a:buClr>
                <a:schemeClr val="dk1"/>
              </a:buClr>
              <a:buSzPts val="2000"/>
              <a:buAutoNum type="alphaLcParenR" startAt="4"/>
            </a:pPr>
            <a:r>
              <a:rPr lang="en-IN" sz="2000"/>
              <a:t>If fire safety certificate, if applicable, is during its validity period?</a:t>
            </a:r>
            <a:endParaRPr/>
          </a:p>
          <a:p>
            <a:pPr indent="-514350" lvl="0" marL="514350" rtl="0" algn="l">
              <a:lnSpc>
                <a:spcPct val="80000"/>
              </a:lnSpc>
              <a:spcBef>
                <a:spcPts val="400"/>
              </a:spcBef>
              <a:spcAft>
                <a:spcPts val="0"/>
              </a:spcAft>
              <a:buClr>
                <a:schemeClr val="dk1"/>
              </a:buClr>
              <a:buSzPts val="2000"/>
              <a:buAutoNum type="alphaLcParenR" startAt="4"/>
            </a:pPr>
            <a:r>
              <a:rPr lang="en-IN" sz="2000"/>
              <a:t>If approval / NOC from local planning Authority, if applicable, is during validity period?</a:t>
            </a:r>
            <a:endParaRPr/>
          </a:p>
          <a:p>
            <a:pPr indent="-342900" lvl="0" marL="342900" rtl="0" algn="l">
              <a:lnSpc>
                <a:spcPct val="80000"/>
              </a:lnSpc>
              <a:spcBef>
                <a:spcPts val="400"/>
              </a:spcBef>
              <a:spcAft>
                <a:spcPts val="0"/>
              </a:spcAft>
              <a:buClr>
                <a:schemeClr val="dk1"/>
              </a:buClr>
              <a:buSzPts val="2000"/>
              <a:buNone/>
            </a:pPr>
            <a:r>
              <a:t/>
            </a:r>
            <a:endParaRPr sz="2000"/>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p5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Calibri"/>
              <a:buNone/>
            </a:pPr>
            <a:r>
              <a:rPr b="1" lang="en-IN" sz="3600"/>
              <a:t>Warehouse के मालिक और </a:t>
            </a:r>
            <a:r>
              <a:rPr lang="en-IN" sz="3600"/>
              <a:t>गोदाम</a:t>
            </a:r>
            <a:r>
              <a:rPr b="1" lang="en-IN" sz="3600"/>
              <a:t> क्षमता की पहचान करने के लिए दायित्व निर्वहन</a:t>
            </a:r>
            <a:endParaRPr b="1" sz="3600"/>
          </a:p>
        </p:txBody>
      </p:sp>
      <p:sp>
        <p:nvSpPr>
          <p:cNvPr id="323" name="Google Shape;323;p5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2480"/>
              <a:buFont typeface="Calibri"/>
              <a:buAutoNum type="alphaLcParenR"/>
            </a:pPr>
            <a:r>
              <a:rPr lang="en-IN" sz="2480"/>
              <a:t>यदि गोदाम (कोल्ड स्टोरेज) Warehouse के मालिक द्वारा स्वामित्व में है या यह पंजीकृत लीज पर है?</a:t>
            </a:r>
            <a:endParaRPr sz="2480"/>
          </a:p>
          <a:p>
            <a:pPr indent="-514350" lvl="0" marL="514350" rtl="0" algn="l">
              <a:lnSpc>
                <a:spcPct val="80000"/>
              </a:lnSpc>
              <a:spcBef>
                <a:spcPts val="496"/>
              </a:spcBef>
              <a:spcAft>
                <a:spcPts val="0"/>
              </a:spcAft>
              <a:buClr>
                <a:schemeClr val="dk1"/>
              </a:buClr>
              <a:buSzPts val="2480"/>
              <a:buFont typeface="Calibri"/>
              <a:buAutoNum type="alphaLcParenR"/>
            </a:pPr>
            <a:r>
              <a:rPr lang="en-IN" sz="2480"/>
              <a:t>यदि अनुप्रमाणित अधिग्रहण विलेख (खरीद / पट्टा) के दस्तावेजों की प्रतिलिपि प्रस्तुत किया गया है?</a:t>
            </a:r>
            <a:endParaRPr sz="2480"/>
          </a:p>
          <a:p>
            <a:pPr indent="-514350" lvl="0" marL="514350" rtl="0" algn="l">
              <a:lnSpc>
                <a:spcPct val="80000"/>
              </a:lnSpc>
              <a:spcBef>
                <a:spcPts val="496"/>
              </a:spcBef>
              <a:spcAft>
                <a:spcPts val="0"/>
              </a:spcAft>
              <a:buClr>
                <a:schemeClr val="dk1"/>
              </a:buClr>
              <a:buSzPts val="2480"/>
              <a:buFont typeface="Calibri"/>
              <a:buAutoNum type="alphaLcParenR"/>
            </a:pPr>
            <a:r>
              <a:rPr lang="en-IN" sz="2480"/>
              <a:t>यदि अनुप्रमाणित सही जमीन पर रिकॉर्ड की प्रतिलिपि जमीन और गोदाम (कोल्ड स्टोरेज) पर Warehouse का मालिक के शीर्षक से पता चलता है?</a:t>
            </a:r>
            <a:endParaRPr sz="2480"/>
          </a:p>
          <a:p>
            <a:pPr indent="-514350" lvl="0" marL="514350" rtl="0" algn="l">
              <a:lnSpc>
                <a:spcPct val="80000"/>
              </a:lnSpc>
              <a:spcBef>
                <a:spcPts val="496"/>
              </a:spcBef>
              <a:spcAft>
                <a:spcPts val="0"/>
              </a:spcAft>
              <a:buClr>
                <a:schemeClr val="dk1"/>
              </a:buClr>
              <a:buSzPts val="2480"/>
              <a:buFont typeface="Calibri"/>
              <a:buAutoNum type="alphaLcParenR"/>
            </a:pPr>
            <a:r>
              <a:rPr lang="en-IN" sz="2480"/>
              <a:t>क्या CA प्रमाणपत्र या बैंकर प्रमाणपत्र गोदाम (कोल्ड स्टोरेज) की सकारात्मक निवल मूल्य से पता चलता है?</a:t>
            </a:r>
            <a:endParaRPr sz="2480"/>
          </a:p>
          <a:p>
            <a:pPr indent="-514350" lvl="0" marL="514350" rtl="0" algn="l">
              <a:lnSpc>
                <a:spcPct val="80000"/>
              </a:lnSpc>
              <a:spcBef>
                <a:spcPts val="496"/>
              </a:spcBef>
              <a:spcAft>
                <a:spcPts val="0"/>
              </a:spcAft>
              <a:buClr>
                <a:schemeClr val="dk1"/>
              </a:buClr>
              <a:buSzPts val="2480"/>
              <a:buFont typeface="Calibri"/>
              <a:buAutoNum type="alphaLcParenR"/>
            </a:pPr>
            <a:r>
              <a:rPr lang="en-IN" sz="2480"/>
              <a:t>यदि मालिक / कंपनी के मालिक कोल्ड स्टोरेज प्रदान की गई है या नहीं के नवीनतम आय कर रिटर्न की एक प्रति है?</a:t>
            </a:r>
            <a:endParaRPr sz="2480"/>
          </a:p>
          <a:p>
            <a:pPr indent="-342900" lvl="0" marL="342900" rtl="0" algn="l">
              <a:lnSpc>
                <a:spcPct val="80000"/>
              </a:lnSpc>
              <a:spcBef>
                <a:spcPts val="496"/>
              </a:spcBef>
              <a:spcAft>
                <a:spcPts val="0"/>
              </a:spcAft>
              <a:buClr>
                <a:schemeClr val="dk1"/>
              </a:buClr>
              <a:buSzPts val="2480"/>
              <a:buNone/>
            </a:pPr>
            <a:r>
              <a:t/>
            </a:r>
            <a:endParaRPr sz="2480"/>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7" name="Shape 327"/>
        <p:cNvGrpSpPr/>
        <p:nvPr/>
      </p:nvGrpSpPr>
      <p:grpSpPr>
        <a:xfrm>
          <a:off x="0" y="0"/>
          <a:ext cx="0" cy="0"/>
          <a:chOff x="0" y="0"/>
          <a:chExt cx="0" cy="0"/>
        </a:xfrm>
      </p:grpSpPr>
      <p:sp>
        <p:nvSpPr>
          <p:cNvPr id="328" name="Google Shape;328;p5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00"/>
              <a:buFont typeface="Calibri"/>
              <a:buNone/>
            </a:pPr>
            <a:r>
              <a:rPr b="1" lang="en-IN" sz="3200"/>
              <a:t>Identity of Warehouseman and capacity to Discharge  Liability</a:t>
            </a:r>
            <a:endParaRPr sz="3200"/>
          </a:p>
        </p:txBody>
      </p:sp>
      <p:sp>
        <p:nvSpPr>
          <p:cNvPr id="329" name="Google Shape;329;p5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2720"/>
              <a:buFont typeface="Calibri"/>
              <a:buAutoNum type="alphaLcParenR"/>
            </a:pPr>
            <a:r>
              <a:rPr lang="en-IN" sz="2720"/>
              <a:t>If warehouse (cold storage) is owned by warehouseman or it is on registered lease?</a:t>
            </a:r>
            <a:endParaRPr/>
          </a:p>
          <a:p>
            <a:pPr indent="-514350" lvl="0" marL="514350" rtl="0" algn="l">
              <a:lnSpc>
                <a:spcPct val="80000"/>
              </a:lnSpc>
              <a:spcBef>
                <a:spcPts val="544"/>
              </a:spcBef>
              <a:spcAft>
                <a:spcPts val="0"/>
              </a:spcAft>
              <a:buClr>
                <a:schemeClr val="dk1"/>
              </a:buClr>
              <a:buSzPts val="2720"/>
              <a:buFont typeface="Calibri"/>
              <a:buAutoNum type="alphaLcParenR"/>
            </a:pPr>
            <a:r>
              <a:rPr lang="en-IN" sz="2720"/>
              <a:t>If attested copy of documents of acquisition deed (purchase / lease) has been furnished?</a:t>
            </a:r>
            <a:endParaRPr/>
          </a:p>
          <a:p>
            <a:pPr indent="-514350" lvl="0" marL="514350" rtl="0" algn="l">
              <a:lnSpc>
                <a:spcPct val="80000"/>
              </a:lnSpc>
              <a:spcBef>
                <a:spcPts val="544"/>
              </a:spcBef>
              <a:spcAft>
                <a:spcPts val="0"/>
              </a:spcAft>
              <a:buClr>
                <a:schemeClr val="dk1"/>
              </a:buClr>
              <a:buSzPts val="2720"/>
              <a:buFont typeface="Calibri"/>
              <a:buAutoNum type="alphaLcParenR"/>
            </a:pPr>
            <a:r>
              <a:rPr lang="en-IN" sz="2720"/>
              <a:t>If attested copy of record of right on land shows the title of warehouseman on land and warehouse (cold storage)?</a:t>
            </a:r>
            <a:endParaRPr/>
          </a:p>
          <a:p>
            <a:pPr indent="-514350" lvl="0" marL="514350" rtl="0" algn="l">
              <a:lnSpc>
                <a:spcPct val="80000"/>
              </a:lnSpc>
              <a:spcBef>
                <a:spcPts val="544"/>
              </a:spcBef>
              <a:spcAft>
                <a:spcPts val="0"/>
              </a:spcAft>
              <a:buClr>
                <a:schemeClr val="dk1"/>
              </a:buClr>
              <a:buSzPts val="2720"/>
              <a:buFont typeface="Calibri"/>
              <a:buAutoNum type="alphaLcParenR"/>
            </a:pPr>
            <a:r>
              <a:rPr lang="en-IN" sz="2720"/>
              <a:t>Whether CA certificate or Banker’s certificate shows positive net worth of warehouse (cold storage)?</a:t>
            </a:r>
            <a:endParaRPr/>
          </a:p>
          <a:p>
            <a:pPr indent="-514350" lvl="0" marL="514350" rtl="0" algn="l">
              <a:lnSpc>
                <a:spcPct val="80000"/>
              </a:lnSpc>
              <a:spcBef>
                <a:spcPts val="544"/>
              </a:spcBef>
              <a:spcAft>
                <a:spcPts val="0"/>
              </a:spcAft>
              <a:buClr>
                <a:schemeClr val="dk1"/>
              </a:buClr>
              <a:buSzPts val="2720"/>
              <a:buFont typeface="Calibri"/>
              <a:buAutoNum type="alphaLcParenR"/>
            </a:pPr>
            <a:r>
              <a:rPr lang="en-IN" sz="2720"/>
              <a:t>If a copy of latest income tax return of proprietor / company owning the cold storage has been provided or not?</a:t>
            </a:r>
            <a:endParaRPr/>
          </a:p>
          <a:p>
            <a:pPr indent="-342900" lvl="0" marL="342900" rtl="0" algn="l">
              <a:lnSpc>
                <a:spcPct val="80000"/>
              </a:lnSpc>
              <a:spcBef>
                <a:spcPts val="544"/>
              </a:spcBef>
              <a:spcAft>
                <a:spcPts val="0"/>
              </a:spcAft>
              <a:buClr>
                <a:schemeClr val="dk1"/>
              </a:buClr>
              <a:buSzPts val="2720"/>
              <a:buNone/>
            </a:pPr>
            <a:r>
              <a:t/>
            </a:r>
            <a:endParaRPr sz="2720"/>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55"/>
          <p:cNvSpPr txBox="1"/>
          <p:nvPr>
            <p:ph type="title"/>
          </p:nvPr>
        </p:nvSpPr>
        <p:spPr>
          <a:xfrm>
            <a:off x="457200" y="274638"/>
            <a:ext cx="8229600" cy="944562"/>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2800"/>
              <a:buFont typeface="Calibri"/>
              <a:buNone/>
            </a:pPr>
            <a:r>
              <a:rPr b="1" lang="en-IN" sz="2800"/>
              <a:t>संग्रहीत करने के लिए सामान, शर्तों का संग्रहण और बीमा कवर</a:t>
            </a:r>
            <a:endParaRPr b="1" sz="2800"/>
          </a:p>
        </p:txBody>
      </p:sp>
      <p:sp>
        <p:nvSpPr>
          <p:cNvPr id="335" name="Google Shape;335;p55"/>
          <p:cNvSpPr txBox="1"/>
          <p:nvPr>
            <p:ph idx="1" type="body"/>
          </p:nvPr>
        </p:nvSpPr>
        <p:spPr>
          <a:xfrm>
            <a:off x="457200" y="1219200"/>
            <a:ext cx="8229600" cy="5181600"/>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1280"/>
              <a:buFont typeface="Calibri"/>
              <a:buAutoNum type="alphaLcParenR"/>
            </a:pPr>
            <a:r>
              <a:rPr lang="en-IN" sz="1280"/>
              <a:t>क्या गोदाम (कोल्ड स्टोरेज) निर्धारित माल संग्रहीत करने के लिए महत्वपूर्ण भंडारण की स्थिति प्रदान करता है</a:t>
            </a:r>
            <a:endParaRPr sz="1280"/>
          </a:p>
          <a:p>
            <a:pPr indent="-514350" lvl="0" marL="514350" rtl="0" algn="l">
              <a:lnSpc>
                <a:spcPct val="80000"/>
              </a:lnSpc>
              <a:spcBef>
                <a:spcPts val="256"/>
              </a:spcBef>
              <a:spcAft>
                <a:spcPts val="0"/>
              </a:spcAft>
              <a:buClr>
                <a:schemeClr val="dk1"/>
              </a:buClr>
              <a:buSzPts val="1280"/>
              <a:buFont typeface="Calibri"/>
              <a:buAutoNum type="alphaLcParenR"/>
            </a:pPr>
            <a:r>
              <a:rPr lang="en-IN" sz="1280"/>
              <a:t>क्या गुणवत्ता ग्रेडिंग प्रणाली एगमार्क, कोडेक्स या किसी अन्य मानक के अनुरूप अपनाया?</a:t>
            </a:r>
            <a:endParaRPr sz="1280"/>
          </a:p>
          <a:p>
            <a:pPr indent="-514350" lvl="0" marL="514350" rtl="0" algn="l">
              <a:lnSpc>
                <a:spcPct val="80000"/>
              </a:lnSpc>
              <a:spcBef>
                <a:spcPts val="256"/>
              </a:spcBef>
              <a:spcAft>
                <a:spcPts val="0"/>
              </a:spcAft>
              <a:buClr>
                <a:schemeClr val="dk1"/>
              </a:buClr>
              <a:buSzPts val="1280"/>
              <a:buFont typeface="Calibri"/>
              <a:buAutoNum type="alphaLcParenR"/>
            </a:pPr>
            <a:r>
              <a:rPr lang="en-IN" sz="1280"/>
              <a:t>क्या गुणवत्ता ग्रेडिंग के लिए पर्याप्त व्यवस्था है? क्या माल का परीक्षण सुविधाओं गोदाम (कोल्ड स्टोरेज) में संग्रहीत करने, एक छोटी प्रयोगशाला के रूप में उपलब्ध हैं? यदि हां, तो प्रमुख परीक्षण है जो बाहर किया जा सकता है की जानकारी दे.</a:t>
            </a:r>
            <a:endParaRPr sz="1280"/>
          </a:p>
          <a:p>
            <a:pPr indent="-514350" lvl="0" marL="514350" rtl="0" algn="l">
              <a:lnSpc>
                <a:spcPct val="80000"/>
              </a:lnSpc>
              <a:spcBef>
                <a:spcPts val="256"/>
              </a:spcBef>
              <a:spcAft>
                <a:spcPts val="0"/>
              </a:spcAft>
              <a:buClr>
                <a:schemeClr val="dk1"/>
              </a:buClr>
              <a:buSzPts val="1280"/>
              <a:buFont typeface="Calibri"/>
              <a:buAutoNum type="alphaLcParenR"/>
            </a:pPr>
            <a:r>
              <a:rPr lang="en-IN" sz="1280"/>
              <a:t>नमूने गोदाम (कोल्ड स्टोरेज) किसके साथ करार किया है (जहां आवश्यक हो) की रासायनिक विश्लेषण के लिए प्रयोगशालाओं की सूची.</a:t>
            </a:r>
            <a:endParaRPr sz="1280"/>
          </a:p>
          <a:p>
            <a:pPr indent="-514350" lvl="0" marL="514350" rtl="0" algn="l">
              <a:lnSpc>
                <a:spcPct val="80000"/>
              </a:lnSpc>
              <a:spcBef>
                <a:spcPts val="256"/>
              </a:spcBef>
              <a:spcAft>
                <a:spcPts val="0"/>
              </a:spcAft>
              <a:buClr>
                <a:schemeClr val="dk1"/>
              </a:buClr>
              <a:buSzPts val="1280"/>
              <a:buFont typeface="Calibri"/>
              <a:buAutoNum type="alphaLcParenR"/>
            </a:pPr>
            <a:r>
              <a:rPr lang="en-IN" sz="1280"/>
              <a:t>क्या कसौटी निष्पक्ष और तर्कसंगत मूल्य निर्धारण के लिए अपनाया है?</a:t>
            </a:r>
            <a:endParaRPr sz="1280"/>
          </a:p>
          <a:p>
            <a:pPr indent="-514350" lvl="0" marL="514350" rtl="0" algn="l">
              <a:lnSpc>
                <a:spcPct val="80000"/>
              </a:lnSpc>
              <a:spcBef>
                <a:spcPts val="256"/>
              </a:spcBef>
              <a:spcAft>
                <a:spcPts val="0"/>
              </a:spcAft>
              <a:buClr>
                <a:schemeClr val="dk1"/>
              </a:buClr>
              <a:buSzPts val="1280"/>
              <a:buFont typeface="Calibri"/>
              <a:buAutoNum type="alphaLcParenR"/>
            </a:pPr>
            <a:r>
              <a:rPr lang="en-IN" sz="1280"/>
              <a:t>क्या शेल्फ जीवन का निर्धारण करने के लिए आदर्श का निष्पक्ष और तर्कसंगत संग्रहीत किया जाता है?</a:t>
            </a:r>
            <a:endParaRPr sz="1280"/>
          </a:p>
          <a:p>
            <a:pPr indent="-514350" lvl="0" marL="514350" rtl="0" algn="l">
              <a:lnSpc>
                <a:spcPct val="80000"/>
              </a:lnSpc>
              <a:spcBef>
                <a:spcPts val="256"/>
              </a:spcBef>
              <a:spcAft>
                <a:spcPts val="0"/>
              </a:spcAft>
              <a:buClr>
                <a:schemeClr val="dk1"/>
              </a:buClr>
              <a:buSzPts val="1280"/>
              <a:buFont typeface="Calibri"/>
              <a:buAutoNum type="alphaLcParenR"/>
            </a:pPr>
            <a:r>
              <a:rPr lang="en-IN" sz="1280"/>
              <a:t>क्या गोदाम (कोल्ड स्टोरेज) अपने स्वयं के weigh-bridge है? यदि हां, तो पिछले अंशांकन की क्षमता के साथ विवरण.</a:t>
            </a:r>
            <a:endParaRPr sz="1280"/>
          </a:p>
          <a:p>
            <a:pPr indent="-514350" lvl="0" marL="514350" rtl="0" algn="l">
              <a:lnSpc>
                <a:spcPct val="80000"/>
              </a:lnSpc>
              <a:spcBef>
                <a:spcPts val="280"/>
              </a:spcBef>
              <a:spcAft>
                <a:spcPts val="0"/>
              </a:spcAft>
              <a:buClr>
                <a:schemeClr val="dk1"/>
              </a:buClr>
              <a:buSzPts val="1400"/>
              <a:buFont typeface="Calibri"/>
              <a:buAutoNum type="alphaLcParenR"/>
            </a:pPr>
            <a:r>
              <a:rPr b="1" lang="en-IN" sz="1400"/>
              <a:t>No. of beam balances, platform balances with their details </a:t>
            </a:r>
            <a:endParaRPr b="1" sz="1400"/>
          </a:p>
          <a:p>
            <a:pPr indent="-514350" lvl="0" marL="514350" rtl="0" algn="l">
              <a:lnSpc>
                <a:spcPct val="80000"/>
              </a:lnSpc>
              <a:spcBef>
                <a:spcPts val="256"/>
              </a:spcBef>
              <a:spcAft>
                <a:spcPts val="0"/>
              </a:spcAft>
              <a:buClr>
                <a:schemeClr val="dk1"/>
              </a:buClr>
              <a:buSzPts val="1280"/>
              <a:buFont typeface="Calibri"/>
              <a:buAutoNum type="alphaLcParenR"/>
            </a:pPr>
            <a:r>
              <a:rPr lang="en-IN" sz="1280"/>
              <a:t>क्या भार / मंच संतुलन गोदाम (कोल्ड स्टोरेज) में इस्तेमाल समय पर calibrated और संबंधित वजन और माप विभाग द्वारा विधिवत मुहर लगी.</a:t>
            </a:r>
            <a:endParaRPr sz="1280"/>
          </a:p>
          <a:p>
            <a:pPr indent="-514350" lvl="0" marL="514350" rtl="0" algn="l">
              <a:lnSpc>
                <a:spcPct val="80000"/>
              </a:lnSpc>
              <a:spcBef>
                <a:spcPts val="256"/>
              </a:spcBef>
              <a:spcAft>
                <a:spcPts val="0"/>
              </a:spcAft>
              <a:buClr>
                <a:schemeClr val="dk1"/>
              </a:buClr>
              <a:buSzPts val="1280"/>
              <a:buFont typeface="Calibri"/>
              <a:buAutoNum type="alphaLcParenR"/>
            </a:pPr>
            <a:r>
              <a:rPr lang="en-IN" sz="1280"/>
              <a:t>क्या पीएलसी रीडिंग पिछले अवधि के समर्थन के दावे के लिए महत्वपूर्ण है कि भंडारण की स्थिति आम तौर पर गोदाम (कोल्ड स्टोरेज) में प्राप्त कर रहे हैं?</a:t>
            </a:r>
            <a:endParaRPr sz="1280"/>
          </a:p>
          <a:p>
            <a:pPr indent="-514350" lvl="0" marL="514350" rtl="0" algn="l">
              <a:lnSpc>
                <a:spcPct val="80000"/>
              </a:lnSpc>
              <a:spcBef>
                <a:spcPts val="256"/>
              </a:spcBef>
              <a:spcAft>
                <a:spcPts val="0"/>
              </a:spcAft>
              <a:buClr>
                <a:schemeClr val="dk1"/>
              </a:buClr>
              <a:buSzPts val="1280"/>
              <a:buFont typeface="Calibri"/>
              <a:buAutoNum type="alphaLcParenR"/>
            </a:pPr>
            <a:r>
              <a:rPr lang="en-IN" sz="1280"/>
              <a:t>क्या शक्ति पैक जगह में आपरेशन के लिए automatic data logger है ?</a:t>
            </a:r>
            <a:endParaRPr sz="1280"/>
          </a:p>
          <a:p>
            <a:pPr indent="-514350" lvl="0" marL="514350" rtl="0" algn="l">
              <a:lnSpc>
                <a:spcPct val="80000"/>
              </a:lnSpc>
              <a:spcBef>
                <a:spcPts val="256"/>
              </a:spcBef>
              <a:spcAft>
                <a:spcPts val="0"/>
              </a:spcAft>
              <a:buClr>
                <a:schemeClr val="dk1"/>
              </a:buClr>
              <a:buSzPts val="1280"/>
              <a:buFont typeface="Calibri"/>
              <a:buAutoNum type="alphaLcParenR"/>
            </a:pPr>
            <a:r>
              <a:rPr lang="en-IN" sz="1280"/>
              <a:t>क्या बिजली की खपत डिजाइन खपत के स्तर के स्वीकार्य सीमा के भीतर है?</a:t>
            </a:r>
            <a:endParaRPr sz="1280"/>
          </a:p>
          <a:p>
            <a:pPr indent="-514350" lvl="0" marL="514350" rtl="0" algn="l">
              <a:lnSpc>
                <a:spcPct val="80000"/>
              </a:lnSpc>
              <a:spcBef>
                <a:spcPts val="256"/>
              </a:spcBef>
              <a:spcAft>
                <a:spcPts val="0"/>
              </a:spcAft>
              <a:buClr>
                <a:schemeClr val="dk1"/>
              </a:buClr>
              <a:buSzPts val="1280"/>
              <a:buFont typeface="Calibri"/>
              <a:buAutoNum type="alphaLcParenR"/>
            </a:pPr>
            <a:r>
              <a:rPr lang="en-IN" sz="1280"/>
              <a:t>क्या आग अलार्म और  refrigerant leakage अलार्म सिस्टम कार्यात्मक है?</a:t>
            </a:r>
            <a:endParaRPr sz="1280"/>
          </a:p>
          <a:p>
            <a:pPr indent="-514350" lvl="0" marL="514350" rtl="0" algn="l">
              <a:lnSpc>
                <a:spcPct val="80000"/>
              </a:lnSpc>
              <a:spcBef>
                <a:spcPts val="256"/>
              </a:spcBef>
              <a:spcAft>
                <a:spcPts val="0"/>
              </a:spcAft>
              <a:buClr>
                <a:schemeClr val="dk1"/>
              </a:buClr>
              <a:buSzPts val="1280"/>
              <a:buFont typeface="Calibri"/>
              <a:buAutoNum type="alphaLcParenR"/>
            </a:pPr>
            <a:r>
              <a:rPr lang="en-IN" sz="1280"/>
              <a:t>मान्यता के नवीकरण के मामले में, चाहे निगरानी प्रणाली उचित प्रबंधन के सहायक डेटा?</a:t>
            </a:r>
            <a:endParaRPr sz="1280"/>
          </a:p>
          <a:p>
            <a:pPr indent="-514350" lvl="0" marL="514350" rtl="0" algn="l">
              <a:lnSpc>
                <a:spcPct val="80000"/>
              </a:lnSpc>
              <a:spcBef>
                <a:spcPts val="256"/>
              </a:spcBef>
              <a:spcAft>
                <a:spcPts val="0"/>
              </a:spcAft>
              <a:buClr>
                <a:schemeClr val="dk1"/>
              </a:buClr>
              <a:buSzPts val="1280"/>
              <a:buFont typeface="Calibri"/>
              <a:buAutoNum type="alphaLcParenR"/>
            </a:pPr>
            <a:r>
              <a:rPr lang="en-IN" sz="1280"/>
              <a:t>क्या गोदामों (कोल्ड स्टोरेज) के रूप में अच्छी तरह से माल गोदाम (कोल्ड स्टोरेज) में संग्रहीत आग, बाढ़, चोरी, दुर्विनियोजन, दंगे हमले, या आतंकवाद के लिए बीमा रहे हैं? क्या बीमा कवर पर्याप्त और निष्पक्ष प्रदान? यदि हां, तो बीमा कंपनी के नाम और जोखिम को कवर किया.</a:t>
            </a:r>
            <a:endParaRPr sz="1280"/>
          </a:p>
          <a:p>
            <a:pPr indent="-514350" lvl="0" marL="514350" rtl="0" algn="l">
              <a:lnSpc>
                <a:spcPct val="80000"/>
              </a:lnSpc>
              <a:spcBef>
                <a:spcPts val="256"/>
              </a:spcBef>
              <a:spcAft>
                <a:spcPts val="0"/>
              </a:spcAft>
              <a:buClr>
                <a:schemeClr val="dk1"/>
              </a:buClr>
              <a:buSzPts val="1280"/>
              <a:buFont typeface="Calibri"/>
              <a:buAutoNum type="alphaLcParenR"/>
            </a:pPr>
            <a:r>
              <a:rPr lang="en-IN" sz="1280"/>
              <a:t>गोदाम (कोल्ड स्टोरेज) से approachable दूरी के भीतर बैंकों के संचालन की सूची. गोदाम का कोई भी इन बैंकों में से किसी के साथ टाई (कोल्ड स्टोरेज).</a:t>
            </a:r>
            <a:endParaRPr sz="1280"/>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sp>
        <p:nvSpPr>
          <p:cNvPr id="340" name="Google Shape;340;p56"/>
          <p:cNvSpPr txBox="1"/>
          <p:nvPr>
            <p:ph type="title"/>
          </p:nvPr>
        </p:nvSpPr>
        <p:spPr>
          <a:xfrm>
            <a:off x="457200" y="274638"/>
            <a:ext cx="8229600" cy="715962"/>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2400"/>
              <a:buFont typeface="Calibri"/>
              <a:buNone/>
            </a:pPr>
            <a:r>
              <a:rPr b="1" lang="en-IN" sz="2400"/>
              <a:t>Goods to be Stored, Storage Conditions and Insurance Cover</a:t>
            </a:r>
            <a:endParaRPr sz="2400"/>
          </a:p>
        </p:txBody>
      </p:sp>
      <p:sp>
        <p:nvSpPr>
          <p:cNvPr id="341" name="Google Shape;341;p56"/>
          <p:cNvSpPr txBox="1"/>
          <p:nvPr>
            <p:ph idx="1" type="body"/>
          </p:nvPr>
        </p:nvSpPr>
        <p:spPr>
          <a:xfrm>
            <a:off x="457200" y="1066800"/>
            <a:ext cx="8305800" cy="5410200"/>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1400"/>
              <a:buFont typeface="Calibri"/>
              <a:buAutoNum type="alphaLcParenR"/>
            </a:pPr>
            <a:r>
              <a:rPr lang="en-IN" sz="1400"/>
              <a:t>Whether the warehouse (cold storage) offers prescribed critical storage conditions for goods to be stored?</a:t>
            </a:r>
            <a:endParaRPr/>
          </a:p>
          <a:p>
            <a:pPr indent="-514350" lvl="0" marL="514350" rtl="0" algn="l">
              <a:lnSpc>
                <a:spcPct val="80000"/>
              </a:lnSpc>
              <a:spcBef>
                <a:spcPts val="280"/>
              </a:spcBef>
              <a:spcAft>
                <a:spcPts val="0"/>
              </a:spcAft>
              <a:buClr>
                <a:schemeClr val="dk1"/>
              </a:buClr>
              <a:buSzPts val="1400"/>
              <a:buFont typeface="Calibri"/>
              <a:buAutoNum type="alphaLcParenR"/>
            </a:pPr>
            <a:r>
              <a:rPr lang="en-IN" sz="1400"/>
              <a:t>Whether quality grading system adopted commensurate with AGMARK, CODEX or any other standard? </a:t>
            </a:r>
            <a:endParaRPr/>
          </a:p>
          <a:p>
            <a:pPr indent="-514350" lvl="0" marL="514350" rtl="0" algn="l">
              <a:lnSpc>
                <a:spcPct val="80000"/>
              </a:lnSpc>
              <a:spcBef>
                <a:spcPts val="280"/>
              </a:spcBef>
              <a:spcAft>
                <a:spcPts val="0"/>
              </a:spcAft>
              <a:buClr>
                <a:schemeClr val="dk1"/>
              </a:buClr>
              <a:buSzPts val="1400"/>
              <a:buFont typeface="Calibri"/>
              <a:buAutoNum type="alphaLcParenR"/>
            </a:pPr>
            <a:r>
              <a:rPr lang="en-IN" sz="1400"/>
              <a:t>Whether the arrangement for quality grading adequate? Whether testing facilities of goods to be stored in the warehouse (cold storage), in form of a small laboratory, are available? If so, give details of major tests which can be carried out.</a:t>
            </a:r>
            <a:endParaRPr/>
          </a:p>
          <a:p>
            <a:pPr indent="-514350" lvl="0" marL="514350" rtl="0" algn="l">
              <a:lnSpc>
                <a:spcPct val="80000"/>
              </a:lnSpc>
              <a:spcBef>
                <a:spcPts val="280"/>
              </a:spcBef>
              <a:spcAft>
                <a:spcPts val="0"/>
              </a:spcAft>
              <a:buClr>
                <a:schemeClr val="dk1"/>
              </a:buClr>
              <a:buSzPts val="1400"/>
              <a:buFont typeface="Calibri"/>
              <a:buAutoNum type="alphaLcParenR"/>
            </a:pPr>
            <a:r>
              <a:rPr lang="en-IN" sz="1400"/>
              <a:t>List of laboratories for chemical analysis of the samples (wherever necessary) with whom the warehouse (cold storage) has tied up.</a:t>
            </a:r>
            <a:endParaRPr/>
          </a:p>
          <a:p>
            <a:pPr indent="-514350" lvl="0" marL="514350" rtl="0" algn="l">
              <a:lnSpc>
                <a:spcPct val="80000"/>
              </a:lnSpc>
              <a:spcBef>
                <a:spcPts val="280"/>
              </a:spcBef>
              <a:spcAft>
                <a:spcPts val="0"/>
              </a:spcAft>
              <a:buClr>
                <a:schemeClr val="dk1"/>
              </a:buClr>
              <a:buSzPts val="1400"/>
              <a:buFont typeface="Calibri"/>
              <a:buAutoNum type="alphaLcParenR"/>
            </a:pPr>
            <a:r>
              <a:rPr lang="en-IN" sz="1400"/>
              <a:t>Whether the criterion adopted for pricing fair and rational?</a:t>
            </a:r>
            <a:endParaRPr/>
          </a:p>
          <a:p>
            <a:pPr indent="-514350" lvl="0" marL="514350" rtl="0" algn="l">
              <a:lnSpc>
                <a:spcPct val="80000"/>
              </a:lnSpc>
              <a:spcBef>
                <a:spcPts val="280"/>
              </a:spcBef>
              <a:spcAft>
                <a:spcPts val="0"/>
              </a:spcAft>
              <a:buClr>
                <a:schemeClr val="dk1"/>
              </a:buClr>
              <a:buSzPts val="1400"/>
              <a:buFont typeface="Calibri"/>
              <a:buAutoNum type="alphaLcParenR"/>
            </a:pPr>
            <a:r>
              <a:rPr lang="en-IN" sz="1400"/>
              <a:t>Whether norm for determining shelf-life of produce to be stored fair and rational?</a:t>
            </a:r>
            <a:endParaRPr/>
          </a:p>
          <a:p>
            <a:pPr indent="-514350" lvl="0" marL="514350" rtl="0" algn="l">
              <a:lnSpc>
                <a:spcPct val="80000"/>
              </a:lnSpc>
              <a:spcBef>
                <a:spcPts val="280"/>
              </a:spcBef>
              <a:spcAft>
                <a:spcPts val="0"/>
              </a:spcAft>
              <a:buClr>
                <a:schemeClr val="dk1"/>
              </a:buClr>
              <a:buSzPts val="1400"/>
              <a:buFont typeface="Calibri"/>
              <a:buAutoNum type="alphaLcParenR"/>
            </a:pPr>
            <a:r>
              <a:rPr lang="en-IN" sz="1400"/>
              <a:t>Whether the warehouse (cold storage) has its own weigh-bridge? If so, the details with capacity and date of last calibration. </a:t>
            </a:r>
            <a:endParaRPr/>
          </a:p>
          <a:p>
            <a:pPr indent="-514350" lvl="0" marL="514350" rtl="0" algn="l">
              <a:lnSpc>
                <a:spcPct val="80000"/>
              </a:lnSpc>
              <a:spcBef>
                <a:spcPts val="280"/>
              </a:spcBef>
              <a:spcAft>
                <a:spcPts val="0"/>
              </a:spcAft>
              <a:buClr>
                <a:schemeClr val="dk1"/>
              </a:buClr>
              <a:buSzPts val="1400"/>
              <a:buFont typeface="Calibri"/>
              <a:buAutoNum type="alphaLcParenR"/>
            </a:pPr>
            <a:r>
              <a:rPr lang="en-IN" sz="1400"/>
              <a:t>No. of beam balances, platform balances with their details.</a:t>
            </a:r>
            <a:endParaRPr/>
          </a:p>
          <a:p>
            <a:pPr indent="-514350" lvl="0" marL="514350" rtl="0" algn="l">
              <a:lnSpc>
                <a:spcPct val="80000"/>
              </a:lnSpc>
              <a:spcBef>
                <a:spcPts val="280"/>
              </a:spcBef>
              <a:spcAft>
                <a:spcPts val="0"/>
              </a:spcAft>
              <a:buClr>
                <a:schemeClr val="dk1"/>
              </a:buClr>
              <a:buSzPts val="1400"/>
              <a:buFont typeface="Calibri"/>
              <a:buAutoNum type="alphaLcParenR"/>
            </a:pPr>
            <a:r>
              <a:rPr lang="en-IN" sz="1400"/>
              <a:t>Whether the weights/platform balance used in the warehouse (cold storage) are timely calibrated and duly stamped by concerned weights &amp; measures Department.  </a:t>
            </a:r>
            <a:endParaRPr/>
          </a:p>
          <a:p>
            <a:pPr indent="-514350" lvl="0" marL="514350" rtl="0" algn="l">
              <a:lnSpc>
                <a:spcPct val="80000"/>
              </a:lnSpc>
              <a:spcBef>
                <a:spcPts val="280"/>
              </a:spcBef>
              <a:spcAft>
                <a:spcPts val="0"/>
              </a:spcAft>
              <a:buClr>
                <a:schemeClr val="dk1"/>
              </a:buClr>
              <a:buSzPts val="1400"/>
              <a:buFont typeface="Calibri"/>
              <a:buAutoNum type="alphaLcParenR"/>
            </a:pPr>
            <a:r>
              <a:rPr lang="en-IN" sz="1400"/>
              <a:t>Whether the PLC readings for past period support claim that critical storage conditions are generally achieved in warehouse (cold storage)?</a:t>
            </a:r>
            <a:endParaRPr/>
          </a:p>
          <a:p>
            <a:pPr indent="-514350" lvl="0" marL="514350" rtl="0" algn="l">
              <a:lnSpc>
                <a:spcPct val="80000"/>
              </a:lnSpc>
              <a:spcBef>
                <a:spcPts val="280"/>
              </a:spcBef>
              <a:spcAft>
                <a:spcPts val="0"/>
              </a:spcAft>
              <a:buClr>
                <a:schemeClr val="dk1"/>
              </a:buClr>
              <a:buSzPts val="1400"/>
              <a:buFont typeface="Calibri"/>
              <a:buAutoNum type="alphaLcParenR"/>
            </a:pPr>
            <a:r>
              <a:rPr lang="en-IN" sz="1400"/>
              <a:t>Whether automatic data logger for power-pack operation in place?</a:t>
            </a:r>
            <a:endParaRPr/>
          </a:p>
          <a:p>
            <a:pPr indent="-514350" lvl="0" marL="514350" rtl="0" algn="l">
              <a:lnSpc>
                <a:spcPct val="80000"/>
              </a:lnSpc>
              <a:spcBef>
                <a:spcPts val="280"/>
              </a:spcBef>
              <a:spcAft>
                <a:spcPts val="0"/>
              </a:spcAft>
              <a:buClr>
                <a:schemeClr val="dk1"/>
              </a:buClr>
              <a:buSzPts val="1400"/>
              <a:buFont typeface="Calibri"/>
              <a:buAutoNum type="alphaLcParenR"/>
            </a:pPr>
            <a:r>
              <a:rPr lang="en-IN" sz="1400"/>
              <a:t>Whether electricity consumption is within acceptable limits of design consumption levels?</a:t>
            </a:r>
            <a:endParaRPr/>
          </a:p>
          <a:p>
            <a:pPr indent="-514350" lvl="0" marL="514350" rtl="0" algn="l">
              <a:lnSpc>
                <a:spcPct val="80000"/>
              </a:lnSpc>
              <a:spcBef>
                <a:spcPts val="280"/>
              </a:spcBef>
              <a:spcAft>
                <a:spcPts val="0"/>
              </a:spcAft>
              <a:buClr>
                <a:schemeClr val="dk1"/>
              </a:buClr>
              <a:buSzPts val="1400"/>
              <a:buFont typeface="Calibri"/>
              <a:buAutoNum type="alphaLcParenR"/>
            </a:pPr>
            <a:r>
              <a:rPr lang="en-IN" sz="1400"/>
              <a:t>Whether the fire alarm and refrigerant leakage alarm systems functional?</a:t>
            </a:r>
            <a:endParaRPr/>
          </a:p>
          <a:p>
            <a:pPr indent="-514350" lvl="0" marL="514350" rtl="0" algn="l">
              <a:lnSpc>
                <a:spcPct val="80000"/>
              </a:lnSpc>
              <a:spcBef>
                <a:spcPts val="280"/>
              </a:spcBef>
              <a:spcAft>
                <a:spcPts val="0"/>
              </a:spcAft>
              <a:buClr>
                <a:schemeClr val="dk1"/>
              </a:buClr>
              <a:buSzPts val="1400"/>
              <a:buFont typeface="Calibri"/>
              <a:buAutoNum type="alphaLcParenR"/>
            </a:pPr>
            <a:r>
              <a:rPr lang="en-IN" sz="1400"/>
              <a:t>In case of renewal of accreditation, whether the surveillance data supportive of proper system management?</a:t>
            </a:r>
            <a:endParaRPr/>
          </a:p>
          <a:p>
            <a:pPr indent="-514350" lvl="0" marL="514350" rtl="0" algn="l">
              <a:lnSpc>
                <a:spcPct val="80000"/>
              </a:lnSpc>
              <a:spcBef>
                <a:spcPts val="280"/>
              </a:spcBef>
              <a:spcAft>
                <a:spcPts val="0"/>
              </a:spcAft>
              <a:buClr>
                <a:schemeClr val="dk1"/>
              </a:buClr>
              <a:buSzPts val="1400"/>
              <a:buFont typeface="Calibri"/>
              <a:buAutoNum type="alphaLcParenR"/>
            </a:pPr>
            <a:r>
              <a:rPr lang="en-IN" sz="1400"/>
              <a:t>Whether the warehouses (cold storages) as well as the goods stored in the warehouse(s) (cold storages)  are insured for fire, flood, theft, burglary, misappropriation, riots, strikes or terrorism? Whether insurance cover provided adequate and fair? If so, the name of the insurance company and risks covered.</a:t>
            </a:r>
            <a:endParaRPr/>
          </a:p>
          <a:p>
            <a:pPr indent="-514350" lvl="0" marL="514350" rtl="0" algn="l">
              <a:lnSpc>
                <a:spcPct val="80000"/>
              </a:lnSpc>
              <a:spcBef>
                <a:spcPts val="280"/>
              </a:spcBef>
              <a:spcAft>
                <a:spcPts val="0"/>
              </a:spcAft>
              <a:buClr>
                <a:schemeClr val="dk1"/>
              </a:buClr>
              <a:buSzPts val="1400"/>
              <a:buFont typeface="Calibri"/>
              <a:buAutoNum type="alphaLcParenR"/>
            </a:pPr>
            <a:r>
              <a:rPr lang="en-IN" sz="1400"/>
              <a:t>List of banks operating within approachable distance from the warehouse (cold storage). Any tie up of the warehouse (cold storage) with any of these banks.</a:t>
            </a:r>
            <a:endParaRPr/>
          </a:p>
          <a:p>
            <a:pPr indent="-342900" lvl="0" marL="342900" rtl="0" algn="l">
              <a:lnSpc>
                <a:spcPct val="80000"/>
              </a:lnSpc>
              <a:spcBef>
                <a:spcPts val="160"/>
              </a:spcBef>
              <a:spcAft>
                <a:spcPts val="0"/>
              </a:spcAft>
              <a:buClr>
                <a:schemeClr val="dk1"/>
              </a:buClr>
              <a:buSzPts val="800"/>
              <a:buNone/>
            </a:pPr>
            <a:r>
              <a:t/>
            </a:r>
            <a:endParaRPr sz="800"/>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5" name="Shape 345"/>
        <p:cNvGrpSpPr/>
        <p:nvPr/>
      </p:nvGrpSpPr>
      <p:grpSpPr>
        <a:xfrm>
          <a:off x="0" y="0"/>
          <a:ext cx="0" cy="0"/>
          <a:chOff x="0" y="0"/>
          <a:chExt cx="0" cy="0"/>
        </a:xfrm>
      </p:grpSpPr>
      <p:sp>
        <p:nvSpPr>
          <p:cNvPr id="346" name="Google Shape;346;p57"/>
          <p:cNvSpPr txBox="1"/>
          <p:nvPr>
            <p:ph type="title"/>
          </p:nvPr>
        </p:nvSpPr>
        <p:spPr>
          <a:xfrm>
            <a:off x="685800" y="274638"/>
            <a:ext cx="8001000" cy="868362"/>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40"/>
              <a:buFont typeface="Calibri"/>
              <a:buNone/>
            </a:pPr>
            <a:r>
              <a:rPr b="1" lang="en-IN" sz="3240"/>
              <a:t>कोल्ड स्टोरेज का Storage Worthiness पात्रता</a:t>
            </a:r>
            <a:endParaRPr b="1" sz="3240"/>
          </a:p>
        </p:txBody>
      </p:sp>
      <p:sp>
        <p:nvSpPr>
          <p:cNvPr id="347" name="Google Shape;347;p57"/>
          <p:cNvSpPr txBox="1"/>
          <p:nvPr>
            <p:ph idx="1" type="body"/>
          </p:nvPr>
        </p:nvSpPr>
        <p:spPr>
          <a:xfrm>
            <a:off x="457200" y="990600"/>
            <a:ext cx="8229600" cy="54864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1400"/>
              <a:buNone/>
            </a:pPr>
            <a:r>
              <a:rPr lang="en-IN" sz="1400"/>
              <a:t>a)	यदि (कोल्ड स्टोरेज) </a:t>
            </a:r>
            <a:r>
              <a:rPr lang="en-IN" sz="1200"/>
              <a:t>NHB</a:t>
            </a:r>
            <a:r>
              <a:rPr lang="en-IN" sz="1100"/>
              <a:t> </a:t>
            </a:r>
            <a:r>
              <a:rPr lang="en-IN" sz="1400"/>
              <a:t>/ NCCD / NHM / SHM / / एपीडा MoFPI आदि के रूप में तकनीकी विवरण डैक द्वारा निर्धारित मानकों के अनुसार सरकार की योजना के तहत स्थापित किया गया है तो,</a:t>
            </a:r>
            <a:endParaRPr sz="1400"/>
          </a:p>
          <a:p>
            <a:pPr indent="-342900" lvl="0" marL="342900" rtl="0" algn="l">
              <a:lnSpc>
                <a:spcPct val="80000"/>
              </a:lnSpc>
              <a:spcBef>
                <a:spcPts val="280"/>
              </a:spcBef>
              <a:spcAft>
                <a:spcPts val="0"/>
              </a:spcAft>
              <a:buClr>
                <a:schemeClr val="dk1"/>
              </a:buClr>
              <a:buSzPts val="1400"/>
              <a:buNone/>
            </a:pPr>
            <a:r>
              <a:rPr lang="en-IN" sz="1400"/>
              <a:t>i) 	क्या बुनियादी डेटा संलग्न चादर की प्रतियां संबंधित एजेंसी द्वारा अनुमोदित  है?</a:t>
            </a:r>
            <a:endParaRPr sz="1400"/>
          </a:p>
          <a:p>
            <a:pPr indent="-342900" lvl="0" marL="342900" rtl="0" algn="l">
              <a:lnSpc>
                <a:spcPct val="80000"/>
              </a:lnSpc>
              <a:spcBef>
                <a:spcPts val="280"/>
              </a:spcBef>
              <a:spcAft>
                <a:spcPts val="0"/>
              </a:spcAft>
              <a:buClr>
                <a:schemeClr val="dk1"/>
              </a:buClr>
              <a:buSzPts val="1400"/>
              <a:buNone/>
            </a:pPr>
            <a:r>
              <a:rPr lang="en-IN" sz="1400"/>
              <a:t>ii)	क्या संयुक्त निरीक्षण रिपोर्ट संयुक्त निरीक्षण संबंधित कार्यान्वयन योजना के द्वारा प्रतिनियुक्त टीम द्वारा जारी प्रमाणित किया है कि परियोजना के लिए निर्धारित तकनीकी मानकों के अनुसार कमीशन के रूप में होना पाया गया है?</a:t>
            </a:r>
            <a:endParaRPr sz="1400"/>
          </a:p>
          <a:p>
            <a:pPr indent="-342900" lvl="0" marL="342900" rtl="0" algn="l">
              <a:lnSpc>
                <a:spcPct val="80000"/>
              </a:lnSpc>
              <a:spcBef>
                <a:spcPts val="300"/>
              </a:spcBef>
              <a:spcAft>
                <a:spcPts val="0"/>
              </a:spcAft>
              <a:buClr>
                <a:schemeClr val="dk1"/>
              </a:buClr>
              <a:buSzPts val="1400"/>
              <a:buNone/>
            </a:pPr>
            <a:r>
              <a:rPr lang="en-IN" sz="1400"/>
              <a:t>b)	 यदि गोदामों (कोल्ड स्टोरेज) </a:t>
            </a:r>
            <a:r>
              <a:rPr lang="en-IN" sz="1500"/>
              <a:t>NHB </a:t>
            </a:r>
            <a:r>
              <a:rPr lang="en-IN" sz="1400"/>
              <a:t>/ NCCD / NHM / SHM / / एपीडा MoFPI के किसी भी सरकारी योजना के तहत नहीं सेट किया गया है या कार्यान्वयन तो मंजूरी दे दी तकनीकी मानकों के तहत निर्धारित प्रोटोकॉल का पालन सेटअप नहीं किया गया है तो,</a:t>
            </a:r>
            <a:endParaRPr sz="1400"/>
          </a:p>
          <a:p>
            <a:pPr indent="-342900" lvl="0" marL="342900" rtl="0" algn="l">
              <a:lnSpc>
                <a:spcPct val="80000"/>
              </a:lnSpc>
              <a:spcBef>
                <a:spcPts val="280"/>
              </a:spcBef>
              <a:spcAft>
                <a:spcPts val="0"/>
              </a:spcAft>
              <a:buClr>
                <a:schemeClr val="dk1"/>
              </a:buClr>
              <a:buSzPts val="1400"/>
              <a:buNone/>
            </a:pPr>
            <a:r>
              <a:rPr lang="en-IN" sz="1400"/>
              <a:t>i)	आवेदक द्वारा प्रस्तुत किया जा रहा है कि क्या बुनियादी डेटा शीट एक चार्टर्ड स्नातक / प्रशीतन इंजीनियरिंग फर्म यांत्रिक कि गर्मी लोड गणना के रूप में प्रति प्रक्रिया ASHRAE बुनियादी बातों और प्रशीतन हैंडबुक बाहर 5% की सुरक्षा के पहलू के साथ निर्धारित किया गया है से एक प्रमाण पत्र के साथ है अनुमानित लोड पर 10% और कहा कि डिजाइन ऊर्जा कुशल है, काम पुरुषों और माल संग्रहीत किया और पर्यावरण की चिंता के खाते की सुरक्षा के लिए लेता है. "</a:t>
            </a:r>
            <a:endParaRPr sz="1400"/>
          </a:p>
          <a:p>
            <a:pPr indent="-342900" lvl="0" marL="342900" rtl="0" algn="l">
              <a:lnSpc>
                <a:spcPct val="80000"/>
              </a:lnSpc>
              <a:spcBef>
                <a:spcPts val="280"/>
              </a:spcBef>
              <a:spcAft>
                <a:spcPts val="0"/>
              </a:spcAft>
              <a:buClr>
                <a:schemeClr val="dk1"/>
              </a:buClr>
              <a:buSzPts val="1400"/>
              <a:buNone/>
            </a:pPr>
            <a:r>
              <a:rPr lang="en-IN" sz="1400"/>
              <a:t>ii)	 क्या प्रशीतन करार एजेंसी संतोषजनक conformance में शीतलन प्रणाली के कमीशन के निर्धारित मानकों के अनुसार प्रदर्शन संकेतकों के लिए प्रमाण पत्र जारी किया है.</a:t>
            </a:r>
            <a:endParaRPr sz="1400"/>
          </a:p>
          <a:p>
            <a:pPr indent="-342900" lvl="0" marL="342900" rtl="0" algn="l">
              <a:lnSpc>
                <a:spcPct val="80000"/>
              </a:lnSpc>
              <a:spcBef>
                <a:spcPts val="280"/>
              </a:spcBef>
              <a:spcAft>
                <a:spcPts val="0"/>
              </a:spcAft>
              <a:buClr>
                <a:schemeClr val="dk1"/>
              </a:buClr>
              <a:buSzPts val="1400"/>
              <a:buNone/>
            </a:pPr>
            <a:r>
              <a:rPr lang="en-IN" sz="1400"/>
              <a:t>iii)	प्रशीतन करार एजेंसी ठंडे की दुकान लेआउट, पी और मैं और बिजली के ड्राइंग और एक और आवश्यक स्पेयर पार्ट्स की एक सूची के साथ संचालन और रखरखाव पुस्तिका सहित, "निर्मित चित्र के रूप में प्रदान किया गया है.</a:t>
            </a:r>
            <a:endParaRPr sz="1400"/>
          </a:p>
          <a:p>
            <a:pPr indent="-342900" lvl="0" marL="342900" rtl="0" algn="l">
              <a:lnSpc>
                <a:spcPct val="80000"/>
              </a:lnSpc>
              <a:spcBef>
                <a:spcPts val="280"/>
              </a:spcBef>
              <a:spcAft>
                <a:spcPts val="0"/>
              </a:spcAft>
              <a:buClr>
                <a:schemeClr val="dk1"/>
              </a:buClr>
              <a:buSzPts val="1400"/>
              <a:buNone/>
            </a:pPr>
            <a:r>
              <a:rPr lang="en-IN" sz="1400"/>
              <a:t>c)	यदि ऊर्जा दक्षता उपकरणों, स्वचालित नियंत्रण और आग और सर्द रिसाव अलार्म जगह में डाल दिया गया है और कार्य कर रहे हैं?</a:t>
            </a:r>
            <a:endParaRPr sz="1400"/>
          </a:p>
          <a:p>
            <a:pPr indent="-342900" lvl="0" marL="342900" rtl="0" algn="l">
              <a:lnSpc>
                <a:spcPct val="80000"/>
              </a:lnSpc>
              <a:spcBef>
                <a:spcPts val="280"/>
              </a:spcBef>
              <a:spcAft>
                <a:spcPts val="0"/>
              </a:spcAft>
              <a:buClr>
                <a:schemeClr val="dk1"/>
              </a:buClr>
              <a:buSzPts val="1400"/>
              <a:buNone/>
            </a:pPr>
            <a:r>
              <a:rPr lang="en-IN" sz="1400"/>
              <a:t>d)	यदि गोदामों (कोल्ड स्टोरेज) का संचालन प्रभावी ढंग से हो सकता है और नियंत्रित किया जा सकता है पीएलसी द्वारा निगरानी?</a:t>
            </a:r>
            <a:endParaRPr sz="1400"/>
          </a:p>
          <a:p>
            <a:pPr indent="-342900" lvl="0" marL="342900" rtl="0" algn="l">
              <a:lnSpc>
                <a:spcPct val="80000"/>
              </a:lnSpc>
              <a:spcBef>
                <a:spcPts val="280"/>
              </a:spcBef>
              <a:spcAft>
                <a:spcPts val="0"/>
              </a:spcAft>
              <a:buClr>
                <a:schemeClr val="dk1"/>
              </a:buClr>
              <a:buSzPts val="1400"/>
              <a:buNone/>
            </a:pPr>
            <a:r>
              <a:rPr lang="en-IN" sz="1400"/>
              <a:t>e)	यदि ऊर्जा की खपत का स्तर डिजाइन के स्तर के 10-20% के भीतर है?</a:t>
            </a:r>
            <a:endParaRPr sz="1400"/>
          </a:p>
          <a:p>
            <a:pPr indent="-342900" lvl="0" marL="342900" rtl="0" algn="l">
              <a:lnSpc>
                <a:spcPct val="80000"/>
              </a:lnSpc>
              <a:spcBef>
                <a:spcPts val="280"/>
              </a:spcBef>
              <a:spcAft>
                <a:spcPts val="0"/>
              </a:spcAft>
              <a:buClr>
                <a:schemeClr val="dk1"/>
              </a:buClr>
              <a:buSzPts val="1400"/>
              <a:buNone/>
            </a:pPr>
            <a:r>
              <a:rPr lang="en-IN" sz="1400"/>
              <a:t>f)	 क्या stacking, पैकेजिंग और हैंडलिंग सिस्टम डिजाइन और निर्धारित दिशा निर्देशों के अनुसार है</a:t>
            </a:r>
            <a:endParaRPr sz="1400"/>
          </a:p>
          <a:p>
            <a:pPr indent="-342900" lvl="0" marL="342900" rtl="0" algn="l">
              <a:lnSpc>
                <a:spcPct val="80000"/>
              </a:lnSpc>
              <a:spcBef>
                <a:spcPts val="280"/>
              </a:spcBef>
              <a:spcAft>
                <a:spcPts val="0"/>
              </a:spcAft>
              <a:buClr>
                <a:schemeClr val="dk1"/>
              </a:buClr>
              <a:buSzPts val="1400"/>
              <a:buNone/>
            </a:pPr>
            <a:r>
              <a:rPr lang="en-IN" sz="1400"/>
              <a:t>g)	क्या अग्निशमन व्यवस्था (कोल्ड स्टोरेज) गोदाम में हैं? यदि हां, तो आग extinguishers, रेत की बाल्टी, आदि की संख्या और प्रकार सहित व्यवस्था की जानकारी दी.</a:t>
            </a:r>
            <a:endParaRPr sz="1400"/>
          </a:p>
          <a:p>
            <a:pPr indent="-342900" lvl="0" marL="342900" rtl="0" algn="l">
              <a:lnSpc>
                <a:spcPct val="80000"/>
              </a:lnSpc>
              <a:spcBef>
                <a:spcPts val="280"/>
              </a:spcBef>
              <a:spcAft>
                <a:spcPts val="0"/>
              </a:spcAft>
              <a:buClr>
                <a:schemeClr val="dk1"/>
              </a:buClr>
              <a:buSzPts val="1400"/>
              <a:buNone/>
            </a:pPr>
            <a:r>
              <a:rPr lang="en-IN" sz="1400"/>
              <a:t>h) फायर ब्रिगेड स्टेशन का नाम और दूरी व निकटतम फायर स्टेशन के टेलीफोन नंबर </a:t>
            </a:r>
            <a:endParaRPr sz="800"/>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 name="Shape 351"/>
        <p:cNvGrpSpPr/>
        <p:nvPr/>
      </p:nvGrpSpPr>
      <p:grpSpPr>
        <a:xfrm>
          <a:off x="0" y="0"/>
          <a:ext cx="0" cy="0"/>
          <a:chOff x="0" y="0"/>
          <a:chExt cx="0" cy="0"/>
        </a:xfrm>
      </p:grpSpPr>
      <p:sp>
        <p:nvSpPr>
          <p:cNvPr id="352" name="Google Shape;352;p5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00"/>
              <a:buFont typeface="Calibri"/>
              <a:buNone/>
            </a:pPr>
            <a:r>
              <a:rPr b="1" lang="en-IN" sz="3200"/>
              <a:t>Storage Worthiness of Cold Storage Warehouse</a:t>
            </a:r>
            <a:endParaRPr sz="3200"/>
          </a:p>
        </p:txBody>
      </p:sp>
      <p:sp>
        <p:nvSpPr>
          <p:cNvPr id="353" name="Google Shape;353;p58"/>
          <p:cNvSpPr txBox="1"/>
          <p:nvPr>
            <p:ph idx="1" type="body"/>
          </p:nvPr>
        </p:nvSpPr>
        <p:spPr>
          <a:xfrm>
            <a:off x="457200" y="1143000"/>
            <a:ext cx="8229600" cy="5257800"/>
          </a:xfrm>
          <a:prstGeom prst="rect">
            <a:avLst/>
          </a:prstGeom>
          <a:noFill/>
          <a:ln>
            <a:noFill/>
          </a:ln>
        </p:spPr>
        <p:txBody>
          <a:bodyPr anchorCtr="0" anchor="t" bIns="45700" lIns="91425" spcFirstLastPara="1" rIns="91425" wrap="square" tIns="45700">
            <a:noAutofit/>
          </a:bodyPr>
          <a:lstStyle/>
          <a:p>
            <a:pPr indent="-514350" lvl="0" marL="514350" rtl="0" algn="l">
              <a:lnSpc>
                <a:spcPct val="80000"/>
              </a:lnSpc>
              <a:spcBef>
                <a:spcPts val="0"/>
              </a:spcBef>
              <a:spcAft>
                <a:spcPts val="0"/>
              </a:spcAft>
              <a:buClr>
                <a:schemeClr val="dk1"/>
              </a:buClr>
              <a:buSzPts val="1280"/>
              <a:buFont typeface="Calibri"/>
              <a:buAutoNum type="alphaLcParenR"/>
            </a:pPr>
            <a:r>
              <a:rPr lang="en-IN" sz="1280"/>
              <a:t>In case the (cold storage) has been set up under Government scheme of NHB / NCCD / NHM/ SHM / APEDA/ MoFPI etc. and as per technical standards prescribed by DAC then, </a:t>
            </a:r>
            <a:endParaRPr/>
          </a:p>
          <a:p>
            <a:pPr indent="-571500" lvl="0" marL="571500" rtl="0" algn="l">
              <a:lnSpc>
                <a:spcPct val="80000"/>
              </a:lnSpc>
              <a:spcBef>
                <a:spcPts val="256"/>
              </a:spcBef>
              <a:spcAft>
                <a:spcPts val="0"/>
              </a:spcAft>
              <a:buClr>
                <a:schemeClr val="dk1"/>
              </a:buClr>
              <a:buSzPts val="1280"/>
              <a:buAutoNum type="romanLcParenR"/>
            </a:pPr>
            <a:r>
              <a:rPr lang="en-IN" sz="1280"/>
              <a:t>Whether the copies of basic data sheet enclosed is the one approved by concerned agency</a:t>
            </a:r>
            <a:endParaRPr/>
          </a:p>
          <a:p>
            <a:pPr indent="-571500" lvl="0" marL="571500" rtl="0" algn="l">
              <a:lnSpc>
                <a:spcPct val="80000"/>
              </a:lnSpc>
              <a:spcBef>
                <a:spcPts val="256"/>
              </a:spcBef>
              <a:spcAft>
                <a:spcPts val="0"/>
              </a:spcAft>
              <a:buClr>
                <a:schemeClr val="dk1"/>
              </a:buClr>
              <a:buSzPts val="1280"/>
              <a:buAutoNum type="romanLcParenR"/>
            </a:pPr>
            <a:r>
              <a:rPr lang="en-IN" sz="1280"/>
              <a:t>Whether Joint Inspection Report issued by the Joint Inspection Team deputed by concerned scheme implementing has certified that the project has been found to be commissioned as per prescribed technical standards?</a:t>
            </a:r>
            <a:endParaRPr/>
          </a:p>
          <a:p>
            <a:pPr indent="-514350" lvl="0" marL="514350" rtl="0" algn="l">
              <a:lnSpc>
                <a:spcPct val="80000"/>
              </a:lnSpc>
              <a:spcBef>
                <a:spcPts val="256"/>
              </a:spcBef>
              <a:spcAft>
                <a:spcPts val="0"/>
              </a:spcAft>
              <a:buClr>
                <a:schemeClr val="dk1"/>
              </a:buClr>
              <a:buSzPts val="1280"/>
              <a:buNone/>
            </a:pPr>
            <a:r>
              <a:rPr lang="en-IN" sz="1280"/>
              <a:t>b)	In cased the warehouses (cold storage) has not been set up under any government scheme of NHB / NCCD / NHM/ SHM / APEDA/ MoFPI or has not been setup following implementation protocols prescribed under approved Technical Standards then, </a:t>
            </a:r>
            <a:endParaRPr/>
          </a:p>
          <a:p>
            <a:pPr indent="-514350" lvl="0" marL="514350" rtl="0" algn="l">
              <a:lnSpc>
                <a:spcPct val="80000"/>
              </a:lnSpc>
              <a:spcBef>
                <a:spcPts val="256"/>
              </a:spcBef>
              <a:spcAft>
                <a:spcPts val="0"/>
              </a:spcAft>
              <a:buClr>
                <a:schemeClr val="dk1"/>
              </a:buClr>
              <a:buSzPts val="1280"/>
              <a:buNone/>
            </a:pPr>
            <a:r>
              <a:rPr lang="en-IN" sz="1280"/>
              <a:t>i)	whether the basic data sheet being submitted by applicant is accompanied by a certificate from a chartered graduate mechanical / refrigeration engineering firm that- “</a:t>
            </a:r>
            <a:r>
              <a:rPr i="1" lang="en-IN" sz="1280"/>
              <a:t>the heat load calculation has been done as per procedure laid out by ASHRAE Fundamentals and Refrigeration Handbook with safety factor of 5% to 10% on estimated load and that the design is energy efficient, takes in to account safety of work men and goods stored and environmental concern.”</a:t>
            </a:r>
            <a:endParaRPr sz="1280"/>
          </a:p>
          <a:p>
            <a:pPr indent="-514350" lvl="0" marL="514350" rtl="0" algn="l">
              <a:lnSpc>
                <a:spcPct val="80000"/>
              </a:lnSpc>
              <a:spcBef>
                <a:spcPts val="256"/>
              </a:spcBef>
              <a:spcAft>
                <a:spcPts val="0"/>
              </a:spcAft>
              <a:buClr>
                <a:schemeClr val="dk1"/>
              </a:buClr>
              <a:buSzPts val="1280"/>
              <a:buNone/>
            </a:pPr>
            <a:r>
              <a:rPr lang="en-IN" sz="1280"/>
              <a:t>ii)	</a:t>
            </a:r>
            <a:r>
              <a:rPr i="1" lang="en-IN" sz="1280"/>
              <a:t>Whether the </a:t>
            </a:r>
            <a:r>
              <a:rPr lang="en-IN" sz="1280"/>
              <a:t>refrigeration contracting agency has issued a certificate of satisfactory commissioning of the cooling system in conformance to the performance indicators as per prescribed standards. </a:t>
            </a:r>
            <a:endParaRPr/>
          </a:p>
          <a:p>
            <a:pPr indent="-514350" lvl="0" marL="514350" rtl="0" algn="l">
              <a:lnSpc>
                <a:spcPct val="80000"/>
              </a:lnSpc>
              <a:spcBef>
                <a:spcPts val="256"/>
              </a:spcBef>
              <a:spcAft>
                <a:spcPts val="0"/>
              </a:spcAft>
              <a:buClr>
                <a:schemeClr val="dk1"/>
              </a:buClr>
              <a:buSzPts val="1280"/>
              <a:buNone/>
            </a:pPr>
            <a:r>
              <a:rPr lang="en-IN" sz="1280"/>
              <a:t>iii)	The refrigeration contracting agency has provide “as built drawings”, including cold store layout, P&amp;I and electrical drawing and an operation &amp; maintenance manual along with a list of essential spare parts. </a:t>
            </a:r>
            <a:endParaRPr/>
          </a:p>
          <a:p>
            <a:pPr indent="-514350" lvl="0" marL="514350" rtl="0" algn="l">
              <a:lnSpc>
                <a:spcPct val="80000"/>
              </a:lnSpc>
              <a:spcBef>
                <a:spcPts val="256"/>
              </a:spcBef>
              <a:spcAft>
                <a:spcPts val="0"/>
              </a:spcAft>
              <a:buClr>
                <a:schemeClr val="dk1"/>
              </a:buClr>
              <a:buSzPts val="1280"/>
              <a:buNone/>
            </a:pPr>
            <a:r>
              <a:rPr lang="en-IN" sz="1280"/>
              <a:t>c)	If energy-efficiency devices, automated controls and fire &amp; refrigerant leakage alarms have been put in place and are functional?</a:t>
            </a:r>
            <a:endParaRPr/>
          </a:p>
          <a:p>
            <a:pPr indent="-514350" lvl="0" marL="514350" rtl="0" algn="l">
              <a:lnSpc>
                <a:spcPct val="80000"/>
              </a:lnSpc>
              <a:spcBef>
                <a:spcPts val="256"/>
              </a:spcBef>
              <a:spcAft>
                <a:spcPts val="0"/>
              </a:spcAft>
              <a:buClr>
                <a:schemeClr val="dk1"/>
              </a:buClr>
              <a:buSzPts val="1280"/>
              <a:buNone/>
            </a:pPr>
            <a:r>
              <a:rPr lang="en-IN" sz="1280"/>
              <a:t>d)	If operation of warehouses (cold storage) can be effectively controlled and monitored by PLC?</a:t>
            </a:r>
            <a:endParaRPr/>
          </a:p>
          <a:p>
            <a:pPr indent="-514350" lvl="0" marL="514350" rtl="0" algn="l">
              <a:lnSpc>
                <a:spcPct val="80000"/>
              </a:lnSpc>
              <a:spcBef>
                <a:spcPts val="256"/>
              </a:spcBef>
              <a:spcAft>
                <a:spcPts val="0"/>
              </a:spcAft>
              <a:buClr>
                <a:schemeClr val="dk1"/>
              </a:buClr>
              <a:buSzPts val="1280"/>
              <a:buNone/>
            </a:pPr>
            <a:r>
              <a:rPr lang="en-IN" sz="1280"/>
              <a:t>e)	If energy consumption level is within 10-20% of design level?</a:t>
            </a:r>
            <a:endParaRPr/>
          </a:p>
          <a:p>
            <a:pPr indent="-514350" lvl="0" marL="514350" rtl="0" algn="l">
              <a:lnSpc>
                <a:spcPct val="80000"/>
              </a:lnSpc>
              <a:spcBef>
                <a:spcPts val="256"/>
              </a:spcBef>
              <a:spcAft>
                <a:spcPts val="0"/>
              </a:spcAft>
              <a:buClr>
                <a:schemeClr val="dk1"/>
              </a:buClr>
              <a:buSzPts val="1280"/>
              <a:buNone/>
            </a:pPr>
            <a:r>
              <a:rPr lang="en-IN" sz="1280"/>
              <a:t>f)	Whether stacking, packaging and handling system is as per design and prescribed guidelines</a:t>
            </a:r>
            <a:endParaRPr/>
          </a:p>
          <a:p>
            <a:pPr indent="-514350" lvl="0" marL="514350" rtl="0" algn="l">
              <a:lnSpc>
                <a:spcPct val="80000"/>
              </a:lnSpc>
              <a:spcBef>
                <a:spcPts val="256"/>
              </a:spcBef>
              <a:spcAft>
                <a:spcPts val="0"/>
              </a:spcAft>
              <a:buClr>
                <a:schemeClr val="dk1"/>
              </a:buClr>
              <a:buSzPts val="1280"/>
              <a:buNone/>
            </a:pPr>
            <a:r>
              <a:rPr lang="en-IN" sz="1280"/>
              <a:t>g)	Whether fire-fighting arrangements are there in the warehouse (cold storage)? If so, details of arrangements including number and type of fire extinguishers, sand buckets, etc. to be given.</a:t>
            </a:r>
            <a:endParaRPr/>
          </a:p>
          <a:p>
            <a:pPr indent="-514350" lvl="0" marL="514350" rtl="0" algn="l">
              <a:lnSpc>
                <a:spcPct val="80000"/>
              </a:lnSpc>
              <a:spcBef>
                <a:spcPts val="256"/>
              </a:spcBef>
              <a:spcAft>
                <a:spcPts val="0"/>
              </a:spcAft>
              <a:buClr>
                <a:schemeClr val="dk1"/>
              </a:buClr>
              <a:buSzPts val="1280"/>
              <a:buNone/>
            </a:pPr>
            <a:r>
              <a:rPr lang="en-IN" sz="1280"/>
              <a:t>h)	Name of the nearest Fire Brigade Station and distance. Whether telephone numbers of nearest Fire Station are displayed at different prominent places in the warehouse or not?</a:t>
            </a:r>
            <a:endParaRPr/>
          </a:p>
          <a:p>
            <a:pPr indent="-342900" lvl="0" marL="342900" rtl="0" algn="l">
              <a:lnSpc>
                <a:spcPct val="80000"/>
              </a:lnSpc>
              <a:spcBef>
                <a:spcPts val="256"/>
              </a:spcBef>
              <a:spcAft>
                <a:spcPts val="0"/>
              </a:spcAft>
              <a:buClr>
                <a:schemeClr val="dk1"/>
              </a:buClr>
              <a:buSzPts val="1280"/>
              <a:buNone/>
            </a:pPr>
            <a:r>
              <a:t/>
            </a:r>
            <a:endParaRPr sz="1280"/>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 name="Shape 357"/>
        <p:cNvGrpSpPr/>
        <p:nvPr/>
      </p:nvGrpSpPr>
      <p:grpSpPr>
        <a:xfrm>
          <a:off x="0" y="0"/>
          <a:ext cx="0" cy="0"/>
          <a:chOff x="0" y="0"/>
          <a:chExt cx="0" cy="0"/>
        </a:xfrm>
      </p:grpSpPr>
      <p:sp>
        <p:nvSpPr>
          <p:cNvPr id="358" name="Google Shape;358;p59"/>
          <p:cNvSpPr txBox="1"/>
          <p:nvPr>
            <p:ph idx="1" type="body"/>
          </p:nvPr>
        </p:nvSpPr>
        <p:spPr>
          <a:xfrm>
            <a:off x="457200" y="304800"/>
            <a:ext cx="8229600" cy="62484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900"/>
              <a:buNone/>
            </a:pPr>
            <a:r>
              <a:rPr b="1" lang="en-IN" sz="900"/>
              <a:t>Annexure – V</a:t>
            </a:r>
            <a:endParaRPr sz="1200"/>
          </a:p>
          <a:p>
            <a:pPr indent="-342900" lvl="0" marL="342900" rtl="0" algn="l">
              <a:spcBef>
                <a:spcPts val="180"/>
              </a:spcBef>
              <a:spcAft>
                <a:spcPts val="0"/>
              </a:spcAft>
              <a:buClr>
                <a:schemeClr val="dk1"/>
              </a:buClr>
              <a:buSzPts val="900"/>
              <a:buNone/>
            </a:pPr>
            <a:r>
              <a:rPr b="1" lang="en-IN" sz="900"/>
              <a:t>Form -1</a:t>
            </a:r>
            <a:endParaRPr sz="1200"/>
          </a:p>
          <a:p>
            <a:pPr indent="-342900" lvl="0" marL="342900" rtl="0" algn="l">
              <a:spcBef>
                <a:spcPts val="180"/>
              </a:spcBef>
              <a:spcAft>
                <a:spcPts val="0"/>
              </a:spcAft>
              <a:buClr>
                <a:schemeClr val="dk1"/>
              </a:buClr>
              <a:buSzPts val="900"/>
              <a:buNone/>
            </a:pPr>
            <a:r>
              <a:rPr b="1" lang="en-IN" sz="900"/>
              <a:t>Application form for Accreditation of Warehouse (Cold Storage)</a:t>
            </a:r>
            <a:endParaRPr sz="1200"/>
          </a:p>
          <a:p>
            <a:pPr indent="-342900" lvl="0" marL="342900" rtl="0" algn="l">
              <a:spcBef>
                <a:spcPts val="60"/>
              </a:spcBef>
              <a:spcAft>
                <a:spcPts val="0"/>
              </a:spcAft>
              <a:buClr>
                <a:schemeClr val="dk1"/>
              </a:buClr>
              <a:buSzPts val="300"/>
              <a:buNone/>
            </a:pPr>
            <a:r>
              <a:rPr lang="en-IN" sz="300"/>
              <a:t>(See clauses– 2 (1 iv), 3(2) and 12 of Warehousing Development and Regulatory Authority (Warehouse Accreditation) Regulation, 2011</a:t>
            </a:r>
            <a:endParaRPr sz="1800"/>
          </a:p>
          <a:p>
            <a:pPr indent="-342900" lvl="0" marL="342900" rtl="0" algn="l">
              <a:spcBef>
                <a:spcPts val="180"/>
              </a:spcBef>
              <a:spcAft>
                <a:spcPts val="0"/>
              </a:spcAft>
              <a:buClr>
                <a:schemeClr val="dk1"/>
              </a:buClr>
              <a:buSzPts val="900"/>
              <a:buNone/>
            </a:pPr>
            <a:r>
              <a:rPr b="1" lang="en-IN" sz="900"/>
              <a:t>Passport Size Photo of Applicant</a:t>
            </a:r>
            <a:endParaRPr b="1" sz="1800"/>
          </a:p>
          <a:p>
            <a:pPr indent="-342900" lvl="0" marL="342900" rtl="0" algn="l">
              <a:spcBef>
                <a:spcPts val="180"/>
              </a:spcBef>
              <a:spcAft>
                <a:spcPts val="0"/>
              </a:spcAft>
              <a:buClr>
                <a:schemeClr val="dk1"/>
              </a:buClr>
              <a:buSzPts val="900"/>
              <a:buNone/>
            </a:pPr>
            <a:r>
              <a:rPr b="1" lang="en-IN" sz="900"/>
              <a:t>To,</a:t>
            </a:r>
            <a:endParaRPr/>
          </a:p>
          <a:p>
            <a:pPr indent="-342900" lvl="0" marL="342900" rtl="0" algn="l">
              <a:spcBef>
                <a:spcPts val="180"/>
              </a:spcBef>
              <a:spcAft>
                <a:spcPts val="0"/>
              </a:spcAft>
              <a:buClr>
                <a:schemeClr val="dk1"/>
              </a:buClr>
              <a:buSzPts val="900"/>
              <a:buNone/>
            </a:pPr>
            <a:r>
              <a:rPr b="1" lang="en-IN" sz="900"/>
              <a:t>The Officer In-Charge,</a:t>
            </a:r>
            <a:endParaRPr/>
          </a:p>
          <a:p>
            <a:pPr indent="-342900" lvl="0" marL="342900" rtl="0" algn="l">
              <a:spcBef>
                <a:spcPts val="180"/>
              </a:spcBef>
              <a:spcAft>
                <a:spcPts val="0"/>
              </a:spcAft>
              <a:buClr>
                <a:schemeClr val="dk1"/>
              </a:buClr>
              <a:buSzPts val="900"/>
              <a:buNone/>
            </a:pPr>
            <a:r>
              <a:rPr b="1" lang="en-IN" sz="900"/>
              <a:t>Warehouse (Cold Storage) Accreditation Agency</a:t>
            </a:r>
            <a:endParaRPr/>
          </a:p>
          <a:p>
            <a:pPr indent="-342900" lvl="0" marL="342900" rtl="0" algn="l">
              <a:spcBef>
                <a:spcPts val="180"/>
              </a:spcBef>
              <a:spcAft>
                <a:spcPts val="0"/>
              </a:spcAft>
              <a:buClr>
                <a:schemeClr val="dk1"/>
              </a:buClr>
              <a:buSzPts val="900"/>
              <a:buNone/>
            </a:pPr>
            <a:r>
              <a:rPr b="1" lang="en-IN" sz="900"/>
              <a:t>………………………………………………………</a:t>
            </a:r>
            <a:endParaRPr/>
          </a:p>
          <a:p>
            <a:pPr indent="-342900" lvl="0" marL="342900" rtl="0" algn="l">
              <a:spcBef>
                <a:spcPts val="180"/>
              </a:spcBef>
              <a:spcAft>
                <a:spcPts val="0"/>
              </a:spcAft>
              <a:buClr>
                <a:schemeClr val="dk1"/>
              </a:buClr>
              <a:buSzPts val="900"/>
              <a:buNone/>
            </a:pPr>
            <a:r>
              <a:rPr b="1" lang="en-IN" sz="900"/>
              <a:t>……………………………………………..</a:t>
            </a:r>
            <a:endParaRPr/>
          </a:p>
          <a:p>
            <a:pPr indent="-342900" lvl="0" marL="342900" rtl="0" algn="l">
              <a:spcBef>
                <a:spcPts val="180"/>
              </a:spcBef>
              <a:spcAft>
                <a:spcPts val="0"/>
              </a:spcAft>
              <a:buClr>
                <a:schemeClr val="dk1"/>
              </a:buClr>
              <a:buSzPts val="900"/>
              <a:buNone/>
            </a:pPr>
            <a:r>
              <a:rPr b="1" lang="en-IN" sz="900"/>
              <a:t>Subject- Application for accreditation of warehouse (cold storage)</a:t>
            </a:r>
            <a:endParaRPr/>
          </a:p>
          <a:p>
            <a:pPr indent="-342900" lvl="0" marL="342900" rtl="0" algn="l">
              <a:spcBef>
                <a:spcPts val="180"/>
              </a:spcBef>
              <a:spcAft>
                <a:spcPts val="0"/>
              </a:spcAft>
              <a:buClr>
                <a:schemeClr val="dk1"/>
              </a:buClr>
              <a:buSzPts val="900"/>
              <a:buNone/>
            </a:pPr>
            <a:r>
              <a:rPr b="1" lang="en-IN" sz="900"/>
              <a:t>Dear Sir,</a:t>
            </a:r>
            <a:endParaRPr/>
          </a:p>
          <a:p>
            <a:pPr indent="-342900" lvl="0" marL="342900" rtl="0" algn="l">
              <a:spcBef>
                <a:spcPts val="180"/>
              </a:spcBef>
              <a:spcAft>
                <a:spcPts val="0"/>
              </a:spcAft>
              <a:buClr>
                <a:schemeClr val="dk1"/>
              </a:buClr>
              <a:buSzPts val="900"/>
              <a:buNone/>
            </a:pPr>
            <a:r>
              <a:rPr b="1" lang="en-IN" sz="900"/>
              <a:t>I, Mr./ Mrs./ Ms. ………………………., age………………, son of / daughter of / wife of………………………., Resident of village-………………taluka…………………, district………. State………. hereby apply for accreditation of / renewal of accreditation of warehouse(cold storage) named as………………………………, situated at survey No……village / town…………..district……………., State…………. The particulars of the said cold storage warehouse are enclosed herewith as Section 1 to Section 5.</a:t>
            </a:r>
            <a:endParaRPr/>
          </a:p>
          <a:p>
            <a:pPr indent="-342900" lvl="0" marL="342900" rtl="0" algn="l">
              <a:spcBef>
                <a:spcPts val="180"/>
              </a:spcBef>
              <a:spcAft>
                <a:spcPts val="0"/>
              </a:spcAft>
              <a:buClr>
                <a:schemeClr val="dk1"/>
              </a:buClr>
              <a:buSzPts val="900"/>
              <a:buNone/>
            </a:pPr>
            <a:r>
              <a:rPr b="1" lang="en-IN" sz="900"/>
              <a:t>I /we hereby, declare that: (pl. strike out words or phrases mentioned below in </a:t>
            </a:r>
            <a:r>
              <a:rPr b="1" i="1" lang="en-IN" sz="900"/>
              <a:t>italics</a:t>
            </a:r>
            <a:r>
              <a:rPr b="1" lang="en-IN" sz="900"/>
              <a:t> which are not applicable)</a:t>
            </a:r>
            <a:endParaRPr/>
          </a:p>
          <a:p>
            <a:pPr indent="-342900" lvl="0" marL="342900" rtl="0" algn="l">
              <a:spcBef>
                <a:spcPts val="180"/>
              </a:spcBef>
              <a:spcAft>
                <a:spcPts val="0"/>
              </a:spcAft>
              <a:buClr>
                <a:schemeClr val="dk1"/>
              </a:buClr>
              <a:buSzPts val="900"/>
              <a:buNone/>
            </a:pPr>
            <a:r>
              <a:rPr b="1" lang="en-IN" sz="900"/>
              <a:t> I am / we are proprietors of the warehouse(cold storage); or, I am duly authorised representative of the applicant company* to make this application for </a:t>
            </a:r>
            <a:r>
              <a:rPr b="1" i="1" lang="en-IN" sz="900"/>
              <a:t>accreditation / renewal of accreditation </a:t>
            </a:r>
            <a:r>
              <a:rPr b="1" lang="en-IN" sz="900"/>
              <a:t>of the above mentioned warehouse(cold storage),</a:t>
            </a:r>
            <a:endParaRPr/>
          </a:p>
          <a:p>
            <a:pPr indent="-342900" lvl="0" marL="342900" rtl="0" algn="l">
              <a:spcBef>
                <a:spcPts val="180"/>
              </a:spcBef>
              <a:spcAft>
                <a:spcPts val="0"/>
              </a:spcAft>
              <a:buClr>
                <a:schemeClr val="dk1"/>
              </a:buClr>
              <a:buSzPts val="900"/>
              <a:buNone/>
            </a:pPr>
            <a:r>
              <a:rPr b="1" lang="en-IN" sz="900"/>
              <a:t>I am aware that the accreditation is as per provisions of the Warehousing (Development and Regulation) Act 2007 and rules framed thereunder. I, hereby, undertake to abide by all terms &amp; conditions of accreditations / </a:t>
            </a:r>
            <a:r>
              <a:rPr b="1" i="1" lang="en-IN" sz="900"/>
              <a:t>renewal of accreditation</a:t>
            </a:r>
            <a:r>
              <a:rPr b="1" lang="en-IN" sz="900"/>
              <a:t>. </a:t>
            </a:r>
            <a:endParaRPr/>
          </a:p>
          <a:p>
            <a:pPr indent="-342900" lvl="0" marL="342900" rtl="0" algn="l">
              <a:spcBef>
                <a:spcPts val="180"/>
              </a:spcBef>
              <a:spcAft>
                <a:spcPts val="0"/>
              </a:spcAft>
              <a:buClr>
                <a:schemeClr val="dk1"/>
              </a:buClr>
              <a:buSzPts val="900"/>
              <a:buNone/>
            </a:pPr>
            <a:r>
              <a:rPr b="1" lang="en-IN" sz="900"/>
              <a:t>All applicable laws and statutory requirements in relation to the warehouse (cold storage) for which the application is being submitted, are complied with.</a:t>
            </a:r>
            <a:endParaRPr/>
          </a:p>
          <a:p>
            <a:pPr indent="-342900" lvl="0" marL="342900" rtl="0" algn="l">
              <a:spcBef>
                <a:spcPts val="180"/>
              </a:spcBef>
              <a:spcAft>
                <a:spcPts val="0"/>
              </a:spcAft>
              <a:buClr>
                <a:schemeClr val="dk1"/>
              </a:buClr>
              <a:buSzPts val="900"/>
              <a:buNone/>
            </a:pPr>
            <a:r>
              <a:rPr b="1" lang="en-IN" sz="900"/>
              <a:t>I / we hereby, solemnly declare that all information herein furnished are true to best of my / our knowledge and that in case it is proved to be untrue / false, I /we undertake to indemnify person or persons concerned in this business against any loss arising out of such false or untrue information and cancellation of accreditation. </a:t>
            </a:r>
            <a:endParaRPr/>
          </a:p>
          <a:p>
            <a:pPr indent="-342900" lvl="0" marL="342900" rtl="0" algn="l">
              <a:spcBef>
                <a:spcPts val="180"/>
              </a:spcBef>
              <a:spcAft>
                <a:spcPts val="0"/>
              </a:spcAft>
              <a:buClr>
                <a:schemeClr val="dk1"/>
              </a:buClr>
              <a:buSzPts val="900"/>
              <a:buNone/>
            </a:pPr>
            <a:r>
              <a:rPr b="1" lang="en-IN" sz="900"/>
              <a:t>Enclosures:</a:t>
            </a:r>
            <a:endParaRPr/>
          </a:p>
          <a:p>
            <a:pPr indent="-285750" lvl="1" marL="742950" rtl="0" algn="l">
              <a:spcBef>
                <a:spcPts val="160"/>
              </a:spcBef>
              <a:spcAft>
                <a:spcPts val="0"/>
              </a:spcAft>
              <a:buClr>
                <a:schemeClr val="dk1"/>
              </a:buClr>
              <a:buSzPts val="800"/>
              <a:buNone/>
            </a:pPr>
            <a:r>
              <a:rPr b="1" lang="en-IN" sz="800"/>
              <a:t>Demand Draft for the amount of application fee or proof of payment of prescribed application fee through electronic transfer of money towards application fee</a:t>
            </a:r>
            <a:endParaRPr/>
          </a:p>
          <a:p>
            <a:pPr indent="-285750" lvl="1" marL="742950" rtl="0" algn="l">
              <a:spcBef>
                <a:spcPts val="160"/>
              </a:spcBef>
              <a:spcAft>
                <a:spcPts val="0"/>
              </a:spcAft>
              <a:buClr>
                <a:schemeClr val="dk1"/>
              </a:buClr>
              <a:buSzPts val="800"/>
              <a:buNone/>
            </a:pPr>
            <a:r>
              <a:rPr b="1" lang="en-IN" sz="800"/>
              <a:t>In case  a company is applicant, then attested Copy of Registration certificate of company </a:t>
            </a:r>
            <a:endParaRPr/>
          </a:p>
          <a:p>
            <a:pPr indent="-285750" lvl="1" marL="742950" rtl="0" algn="l">
              <a:spcBef>
                <a:spcPts val="160"/>
              </a:spcBef>
              <a:spcAft>
                <a:spcPts val="0"/>
              </a:spcAft>
              <a:buClr>
                <a:schemeClr val="dk1"/>
              </a:buClr>
              <a:buSzPts val="800"/>
              <a:buNone/>
            </a:pPr>
            <a:r>
              <a:rPr b="1" lang="en-IN" sz="800"/>
              <a:t>In case a Company* is applicant, then attested copy of Memorandum of Association and Articles of Association / Rules &amp; Regulations </a:t>
            </a:r>
            <a:endParaRPr/>
          </a:p>
          <a:p>
            <a:pPr indent="-342900" lvl="0" marL="342900" rtl="0" algn="l">
              <a:spcBef>
                <a:spcPts val="180"/>
              </a:spcBef>
              <a:spcAft>
                <a:spcPts val="0"/>
              </a:spcAft>
              <a:buClr>
                <a:schemeClr val="dk1"/>
              </a:buClr>
              <a:buSzPts val="900"/>
              <a:buNone/>
            </a:pPr>
            <a:r>
              <a:rPr b="1" lang="en-IN" sz="900"/>
              <a:t>1.4  when a company* is applicant, then attested copy of resolution of Company  for making application on its behalf for accreditation or its renewal under provisions of WDRA 2007 and Rules &amp; Regulations made there under,  indicating the full particulars of the person who is authorised to make application for accreditation</a:t>
            </a:r>
            <a:endParaRPr/>
          </a:p>
          <a:p>
            <a:pPr indent="-342900" lvl="0" marL="342900" rtl="0" algn="l">
              <a:spcBef>
                <a:spcPts val="180"/>
              </a:spcBef>
              <a:spcAft>
                <a:spcPts val="0"/>
              </a:spcAft>
              <a:buClr>
                <a:schemeClr val="dk1"/>
              </a:buClr>
              <a:buSzPts val="900"/>
              <a:buNone/>
            </a:pPr>
            <a:r>
              <a:rPr b="1" lang="en-IN" sz="900"/>
              <a:t>1.5 Original copy of authority to the person to make application as applicant on behalf of a company* for accreditation or its renewal under provisions of WDRA, 2007 which need to be signed by CEO of the company* if the applicant himself is not the CEO of the applicant company*.</a:t>
            </a:r>
            <a:endParaRPr/>
          </a:p>
          <a:p>
            <a:pPr indent="-342900" lvl="0" marL="342900" rtl="0" algn="l">
              <a:spcBef>
                <a:spcPts val="180"/>
              </a:spcBef>
              <a:spcAft>
                <a:spcPts val="0"/>
              </a:spcAft>
              <a:buClr>
                <a:schemeClr val="dk1"/>
              </a:buClr>
              <a:buSzPts val="900"/>
              <a:buNone/>
            </a:pPr>
            <a:r>
              <a:rPr b="1" lang="en-IN" sz="900"/>
              <a:t>1.6 In case of application of renewal of accreditation, attested copy of valid accreditation be enclosed.</a:t>
            </a:r>
            <a:endParaRPr/>
          </a:p>
          <a:p>
            <a:pPr indent="-342900" lvl="0" marL="342900" rtl="0" algn="l">
              <a:spcBef>
                <a:spcPts val="180"/>
              </a:spcBef>
              <a:spcAft>
                <a:spcPts val="0"/>
              </a:spcAft>
              <a:buClr>
                <a:schemeClr val="dk1"/>
              </a:buClr>
              <a:buSzPts val="900"/>
              <a:buNone/>
            </a:pPr>
            <a:r>
              <a:rPr b="1" lang="en-IN" sz="900"/>
              <a:t>Place-                                                                                                           Yours sincerely,</a:t>
            </a:r>
            <a:endParaRPr/>
          </a:p>
          <a:p>
            <a:pPr indent="-342900" lvl="0" marL="342900" rtl="0" algn="l">
              <a:spcBef>
                <a:spcPts val="180"/>
              </a:spcBef>
              <a:spcAft>
                <a:spcPts val="0"/>
              </a:spcAft>
              <a:buClr>
                <a:schemeClr val="dk1"/>
              </a:buClr>
              <a:buSzPts val="900"/>
              <a:buNone/>
            </a:pPr>
            <a:r>
              <a:rPr b="1" lang="en-IN" sz="900"/>
              <a:t>  Date-                                                                                                      Signature of Applicant</a:t>
            </a:r>
            <a:endParaRPr/>
          </a:p>
          <a:p>
            <a:pPr indent="-342900" lvl="0" marL="342900" rtl="0" algn="l">
              <a:spcBef>
                <a:spcPts val="180"/>
              </a:spcBef>
              <a:spcAft>
                <a:spcPts val="0"/>
              </a:spcAft>
              <a:buClr>
                <a:schemeClr val="dk1"/>
              </a:buClr>
              <a:buSzPts val="900"/>
              <a:buNone/>
            </a:pPr>
            <a:r>
              <a:rPr b="1" lang="en-IN" sz="900"/>
              <a:t>Name of Applicant- ……………………………….</a:t>
            </a:r>
            <a:endParaRPr/>
          </a:p>
          <a:p>
            <a:pPr indent="-342900" lvl="0" marL="342900" rtl="0" algn="l">
              <a:spcBef>
                <a:spcPts val="180"/>
              </a:spcBef>
              <a:spcAft>
                <a:spcPts val="0"/>
              </a:spcAft>
              <a:buClr>
                <a:schemeClr val="dk1"/>
              </a:buClr>
              <a:buSzPts val="900"/>
              <a:buNone/>
            </a:pPr>
            <a:r>
              <a:rPr b="1" lang="en-IN" sz="900"/>
              <a:t>Profession….........…………………………………</a:t>
            </a:r>
            <a:endParaRPr/>
          </a:p>
          <a:p>
            <a:pPr indent="-342900" lvl="0" marL="342900" rtl="0" algn="l">
              <a:spcBef>
                <a:spcPts val="180"/>
              </a:spcBef>
              <a:spcAft>
                <a:spcPts val="0"/>
              </a:spcAft>
              <a:buClr>
                <a:schemeClr val="dk1"/>
              </a:buClr>
              <a:buSzPts val="900"/>
              <a:buNone/>
            </a:pPr>
            <a:r>
              <a:rPr b="1" lang="en-IN" sz="900"/>
              <a:t>PAN NO. / Voter ID No. / UID No….....………….</a:t>
            </a:r>
            <a:endParaRPr/>
          </a:p>
          <a:p>
            <a:pPr indent="-342900" lvl="0" marL="342900" rtl="0" algn="l">
              <a:spcBef>
                <a:spcPts val="180"/>
              </a:spcBef>
              <a:spcAft>
                <a:spcPts val="0"/>
              </a:spcAft>
              <a:buClr>
                <a:schemeClr val="dk1"/>
              </a:buClr>
              <a:buSzPts val="900"/>
              <a:buNone/>
            </a:pPr>
            <a:r>
              <a:rPr lang="en-IN" sz="900"/>
              <a:t>                  Phone- No………………..Cell No……….      </a:t>
            </a:r>
            <a:endParaRPr/>
          </a:p>
          <a:p>
            <a:pPr indent="-342900" lvl="0" marL="342900" rtl="0" algn="l">
              <a:spcBef>
                <a:spcPts val="180"/>
              </a:spcBef>
              <a:spcAft>
                <a:spcPts val="0"/>
              </a:spcAft>
              <a:buClr>
                <a:schemeClr val="dk1"/>
              </a:buClr>
              <a:buSzPts val="900"/>
              <a:buNone/>
            </a:pPr>
            <a:r>
              <a:rPr lang="en-IN" sz="900"/>
              <a:t>*</a:t>
            </a:r>
            <a:r>
              <a:rPr b="1" lang="en-IN" sz="900"/>
              <a:t>Company hereinafter referred to includes any legal person such as cooperative society, registered firm etc.</a:t>
            </a:r>
            <a:endParaRPr sz="900"/>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2" name="Shape 362"/>
        <p:cNvGrpSpPr/>
        <p:nvPr/>
      </p:nvGrpSpPr>
      <p:grpSpPr>
        <a:xfrm>
          <a:off x="0" y="0"/>
          <a:ext cx="0" cy="0"/>
          <a:chOff x="0" y="0"/>
          <a:chExt cx="0" cy="0"/>
        </a:xfrm>
      </p:grpSpPr>
      <p:sp>
        <p:nvSpPr>
          <p:cNvPr id="363" name="Google Shape;363;p60"/>
          <p:cNvSpPr txBox="1"/>
          <p:nvPr>
            <p:ph idx="1" type="body"/>
          </p:nvPr>
        </p:nvSpPr>
        <p:spPr>
          <a:xfrm>
            <a:off x="457200" y="228600"/>
            <a:ext cx="8229600" cy="6324600"/>
          </a:xfrm>
          <a:prstGeom prst="rect">
            <a:avLst/>
          </a:prstGeom>
          <a:noFill/>
          <a:ln>
            <a:noFill/>
          </a:ln>
        </p:spPr>
        <p:txBody>
          <a:bodyPr anchorCtr="0" anchor="t" bIns="45700" lIns="91425" spcFirstLastPara="1" rIns="91425" wrap="square" tIns="45700">
            <a:noAutofit/>
          </a:bodyPr>
          <a:lstStyle/>
          <a:p>
            <a:pPr indent="-342900" lvl="0" marL="342900" rtl="0" algn="ctr">
              <a:lnSpc>
                <a:spcPct val="80000"/>
              </a:lnSpc>
              <a:spcBef>
                <a:spcPts val="0"/>
              </a:spcBef>
              <a:spcAft>
                <a:spcPts val="0"/>
              </a:spcAft>
              <a:buClr>
                <a:schemeClr val="dk1"/>
              </a:buClr>
              <a:buSzPts val="1000"/>
              <a:buNone/>
            </a:pPr>
            <a:r>
              <a:rPr b="1" lang="en-IN" sz="1000"/>
              <a:t>Section-3</a:t>
            </a:r>
            <a:endParaRPr sz="1000"/>
          </a:p>
          <a:p>
            <a:pPr indent="-342900" lvl="0" marL="342900" rtl="0" algn="l">
              <a:lnSpc>
                <a:spcPct val="80000"/>
              </a:lnSpc>
              <a:spcBef>
                <a:spcPts val="200"/>
              </a:spcBef>
              <a:spcAft>
                <a:spcPts val="0"/>
              </a:spcAft>
              <a:buClr>
                <a:schemeClr val="dk1"/>
              </a:buClr>
              <a:buSzPts val="1000"/>
              <a:buNone/>
            </a:pPr>
            <a:r>
              <a:rPr b="1" lang="en-IN" sz="1000"/>
              <a:t>Goods to be Stored, Storage Conditions and Insurance Cover </a:t>
            </a:r>
            <a:endParaRPr sz="1000"/>
          </a:p>
          <a:p>
            <a:pPr indent="-342900" lvl="0" marL="342900" rtl="0" algn="l">
              <a:lnSpc>
                <a:spcPct val="80000"/>
              </a:lnSpc>
              <a:spcBef>
                <a:spcPts val="200"/>
              </a:spcBef>
              <a:spcAft>
                <a:spcPts val="0"/>
              </a:spcAft>
              <a:buClr>
                <a:schemeClr val="dk1"/>
              </a:buClr>
              <a:buSzPts val="1000"/>
              <a:buNone/>
            </a:pPr>
            <a:r>
              <a:rPr lang="en-IN" sz="1000"/>
              <a:t>{</a:t>
            </a:r>
            <a:r>
              <a:rPr b="1" lang="en-IN" sz="1000"/>
              <a:t>Ref. Clause 3 of the Warehousing Development and Regulatory Authority (Warehouse Accreditation) Regulation, 2011}</a:t>
            </a:r>
            <a:endParaRPr/>
          </a:p>
          <a:p>
            <a:pPr indent="-342900" lvl="0" marL="342900" rtl="0" algn="l">
              <a:lnSpc>
                <a:spcPct val="80000"/>
              </a:lnSpc>
              <a:spcBef>
                <a:spcPts val="200"/>
              </a:spcBef>
              <a:spcAft>
                <a:spcPts val="0"/>
              </a:spcAft>
              <a:buClr>
                <a:schemeClr val="dk1"/>
              </a:buClr>
              <a:buSzPts val="1000"/>
              <a:buNone/>
            </a:pPr>
            <a:r>
              <a:rPr b="1" lang="en-IN" sz="1000"/>
              <a:t> </a:t>
            </a:r>
            <a:endParaRPr/>
          </a:p>
          <a:p>
            <a:pPr indent="-342900" lvl="0" marL="342900" rtl="0" algn="l">
              <a:lnSpc>
                <a:spcPct val="80000"/>
              </a:lnSpc>
              <a:spcBef>
                <a:spcPts val="200"/>
              </a:spcBef>
              <a:spcAft>
                <a:spcPts val="0"/>
              </a:spcAft>
              <a:buClr>
                <a:schemeClr val="dk1"/>
              </a:buClr>
              <a:buSzPts val="1000"/>
              <a:buNone/>
            </a:pPr>
            <a:r>
              <a:rPr b="1" lang="en-IN" sz="1000"/>
              <a:t>List of Produce / Goods to be Stored-</a:t>
            </a:r>
            <a:endParaRPr/>
          </a:p>
          <a:p>
            <a:pPr indent="-342900" lvl="0" marL="342900" rtl="0" algn="l">
              <a:lnSpc>
                <a:spcPct val="80000"/>
              </a:lnSpc>
              <a:spcBef>
                <a:spcPts val="200"/>
              </a:spcBef>
              <a:spcAft>
                <a:spcPts val="0"/>
              </a:spcAft>
              <a:buClr>
                <a:schemeClr val="dk1"/>
              </a:buClr>
              <a:buSzPts val="1000"/>
              <a:buNone/>
            </a:pPr>
            <a:r>
              <a:rPr b="1" lang="en-IN" sz="1000"/>
              <a:t>......................................</a:t>
            </a:r>
            <a:endParaRPr/>
          </a:p>
          <a:p>
            <a:pPr indent="-342900" lvl="0" marL="342900" rtl="0" algn="l">
              <a:lnSpc>
                <a:spcPct val="80000"/>
              </a:lnSpc>
              <a:spcBef>
                <a:spcPts val="200"/>
              </a:spcBef>
              <a:spcAft>
                <a:spcPts val="0"/>
              </a:spcAft>
              <a:buClr>
                <a:schemeClr val="dk1"/>
              </a:buClr>
              <a:buSzPts val="1000"/>
              <a:buNone/>
            </a:pPr>
            <a:r>
              <a:rPr b="1" lang="en-IN" sz="1000"/>
              <a:t>...........................................</a:t>
            </a:r>
            <a:endParaRPr/>
          </a:p>
          <a:p>
            <a:pPr indent="-342900" lvl="0" marL="342900" rtl="0" algn="l">
              <a:lnSpc>
                <a:spcPct val="80000"/>
              </a:lnSpc>
              <a:spcBef>
                <a:spcPts val="200"/>
              </a:spcBef>
              <a:spcAft>
                <a:spcPts val="0"/>
              </a:spcAft>
              <a:buClr>
                <a:schemeClr val="dk1"/>
              </a:buClr>
              <a:buSzPts val="1000"/>
              <a:buNone/>
            </a:pPr>
            <a:r>
              <a:rPr b="1" lang="en-IN" sz="1000"/>
              <a:t>.........................................</a:t>
            </a:r>
            <a:endParaRPr/>
          </a:p>
          <a:p>
            <a:pPr indent="-342900" lvl="0" marL="342900" rtl="0" algn="l">
              <a:lnSpc>
                <a:spcPct val="80000"/>
              </a:lnSpc>
              <a:spcBef>
                <a:spcPts val="200"/>
              </a:spcBef>
              <a:spcAft>
                <a:spcPts val="0"/>
              </a:spcAft>
              <a:buClr>
                <a:schemeClr val="dk1"/>
              </a:buClr>
              <a:buSzPts val="1000"/>
              <a:buNone/>
            </a:pPr>
            <a:r>
              <a:rPr b="1" lang="en-IN" sz="1000"/>
              <a:t>............................................</a:t>
            </a:r>
            <a:endParaRPr/>
          </a:p>
          <a:p>
            <a:pPr indent="-342900" lvl="0" marL="342900" rtl="0" algn="l">
              <a:lnSpc>
                <a:spcPct val="80000"/>
              </a:lnSpc>
              <a:spcBef>
                <a:spcPts val="200"/>
              </a:spcBef>
              <a:spcAft>
                <a:spcPts val="0"/>
              </a:spcAft>
              <a:buClr>
                <a:schemeClr val="dk1"/>
              </a:buClr>
              <a:buSzPts val="1000"/>
              <a:buNone/>
            </a:pPr>
            <a:r>
              <a:rPr b="1" lang="en-IN" sz="1000"/>
              <a:t>..........................................</a:t>
            </a:r>
            <a:endParaRPr/>
          </a:p>
          <a:p>
            <a:pPr indent="-342900" lvl="0" marL="342900" rtl="0" algn="l">
              <a:lnSpc>
                <a:spcPct val="80000"/>
              </a:lnSpc>
              <a:spcBef>
                <a:spcPts val="200"/>
              </a:spcBef>
              <a:spcAft>
                <a:spcPts val="0"/>
              </a:spcAft>
              <a:buClr>
                <a:schemeClr val="dk1"/>
              </a:buClr>
              <a:buSzPts val="1000"/>
              <a:buNone/>
            </a:pPr>
            <a:r>
              <a:rPr b="1" lang="en-IN" sz="1000"/>
              <a:t> </a:t>
            </a:r>
            <a:endParaRPr/>
          </a:p>
          <a:p>
            <a:pPr indent="-342900" lvl="0" marL="342900" rtl="0" algn="l">
              <a:lnSpc>
                <a:spcPct val="80000"/>
              </a:lnSpc>
              <a:spcBef>
                <a:spcPts val="200"/>
              </a:spcBef>
              <a:spcAft>
                <a:spcPts val="0"/>
              </a:spcAft>
              <a:buClr>
                <a:schemeClr val="dk1"/>
              </a:buClr>
              <a:buSzPts val="1000"/>
              <a:buNone/>
            </a:pPr>
            <a:r>
              <a:rPr b="1" lang="en-IN" sz="1000"/>
              <a:t>Quality Grading System- example: trade standards/Agmark/NHB/ISO etc.  </a:t>
            </a:r>
            <a:endParaRPr/>
          </a:p>
          <a:p>
            <a:pPr indent="-342900" lvl="0" marL="342900" rtl="0" algn="l">
              <a:lnSpc>
                <a:spcPct val="80000"/>
              </a:lnSpc>
              <a:spcBef>
                <a:spcPts val="200"/>
              </a:spcBef>
              <a:spcAft>
                <a:spcPts val="0"/>
              </a:spcAft>
              <a:buClr>
                <a:schemeClr val="dk1"/>
              </a:buClr>
              <a:buSzPts val="1000"/>
              <a:buNone/>
            </a:pPr>
            <a:r>
              <a:rPr b="1" lang="en-IN" sz="1000"/>
              <a:t>System of Price Assessment for Produce offered for Storages-</a:t>
            </a:r>
            <a:endParaRPr/>
          </a:p>
          <a:p>
            <a:pPr indent="-342900" lvl="0" marL="342900" rtl="0" algn="l">
              <a:lnSpc>
                <a:spcPct val="80000"/>
              </a:lnSpc>
              <a:spcBef>
                <a:spcPts val="200"/>
              </a:spcBef>
              <a:spcAft>
                <a:spcPts val="0"/>
              </a:spcAft>
              <a:buClr>
                <a:schemeClr val="dk1"/>
              </a:buClr>
              <a:buSzPts val="1000"/>
              <a:buNone/>
            </a:pPr>
            <a:r>
              <a:rPr b="1" lang="en-IN" sz="1000"/>
              <a:t>Critical Storage Conditions offered by Warehouse Keeper-</a:t>
            </a:r>
            <a:endParaRPr/>
          </a:p>
          <a:p>
            <a:pPr indent="-342900" lvl="0" marL="342900" rtl="0" algn="l">
              <a:lnSpc>
                <a:spcPct val="80000"/>
              </a:lnSpc>
              <a:spcBef>
                <a:spcPts val="200"/>
              </a:spcBef>
              <a:spcAft>
                <a:spcPts val="0"/>
              </a:spcAft>
              <a:buClr>
                <a:schemeClr val="dk1"/>
              </a:buClr>
              <a:buSzPts val="1000"/>
              <a:buNone/>
            </a:pPr>
            <a:r>
              <a:rPr b="1" lang="en-IN" sz="1000"/>
              <a:t>Pl put tick mark against the Type of Cold Storage applicable and indicate critical storage conditions offered for each type of goods to be stored (Pl.  attach additional sheet if no. of goods are large)-</a:t>
            </a:r>
            <a:endParaRPr/>
          </a:p>
          <a:p>
            <a:pPr indent="-342900" lvl="0" marL="342900" rtl="0" algn="l">
              <a:lnSpc>
                <a:spcPct val="80000"/>
              </a:lnSpc>
              <a:spcBef>
                <a:spcPts val="200"/>
              </a:spcBef>
              <a:spcAft>
                <a:spcPts val="0"/>
              </a:spcAft>
              <a:buClr>
                <a:schemeClr val="dk1"/>
              </a:buClr>
              <a:buSzPts val="1000"/>
              <a:buNone/>
            </a:pPr>
            <a:r>
              <a:rPr b="1" lang="en-IN" sz="1000"/>
              <a:t>Storage for Horticulture Produce not requiring Pre-Cooling- </a:t>
            </a:r>
            <a:endParaRPr/>
          </a:p>
          <a:p>
            <a:pPr indent="-342900" lvl="0" marL="342900" rtl="0" algn="l">
              <a:lnSpc>
                <a:spcPct val="80000"/>
              </a:lnSpc>
              <a:spcBef>
                <a:spcPts val="200"/>
              </a:spcBef>
              <a:spcAft>
                <a:spcPts val="0"/>
              </a:spcAft>
              <a:buClr>
                <a:schemeClr val="dk1"/>
              </a:buClr>
              <a:buSzPts val="1000"/>
              <a:buNone/>
            </a:pPr>
            <a:r>
              <a:rPr b="1" i="1" lang="en-IN" sz="1000"/>
              <a:t>[Type a quote from the document or the summary of an interesting point. You can position the text box anywhere in the document. Use the Text Box Tools tab to change the formatting of the pull quote text box.]</a:t>
            </a:r>
            <a:endParaRPr b="1" sz="1000"/>
          </a:p>
          <a:p>
            <a:pPr indent="-342900" lvl="0" marL="342900" rtl="0" algn="l">
              <a:lnSpc>
                <a:spcPct val="80000"/>
              </a:lnSpc>
              <a:spcBef>
                <a:spcPts val="200"/>
              </a:spcBef>
              <a:spcAft>
                <a:spcPts val="0"/>
              </a:spcAft>
              <a:buClr>
                <a:schemeClr val="dk1"/>
              </a:buClr>
              <a:buSzPts val="1000"/>
              <a:buNone/>
            </a:pPr>
            <a:r>
              <a:rPr b="1" lang="en-IN" sz="1000"/>
              <a:t>if conforms to NHB CS Type-1-  Y / N Pull Down - Pull-down rate.............., RH-...........%,   CO</a:t>
            </a:r>
            <a:r>
              <a:rPr b="1" baseline="-25000" lang="en-IN" sz="1000"/>
              <a:t>2</a:t>
            </a:r>
            <a:r>
              <a:rPr b="1" lang="en-IN" sz="1000"/>
              <a:t> level-.......................</a:t>
            </a:r>
            <a:endParaRPr/>
          </a:p>
          <a:p>
            <a:pPr indent="-342900" lvl="0" marL="342900" rtl="0" algn="l">
              <a:lnSpc>
                <a:spcPct val="80000"/>
              </a:lnSpc>
              <a:spcBef>
                <a:spcPts val="200"/>
              </a:spcBef>
              <a:spcAft>
                <a:spcPts val="0"/>
              </a:spcAft>
              <a:buClr>
                <a:schemeClr val="dk1"/>
              </a:buClr>
              <a:buSzPts val="1000"/>
              <a:buNone/>
            </a:pPr>
            <a:r>
              <a:rPr b="1" lang="en-IN" sz="1000"/>
              <a:t>Holding – Temperature  ...................... Humidity......................... CO</a:t>
            </a:r>
            <a:r>
              <a:rPr b="1" baseline="-25000" lang="en-IN" sz="1000"/>
              <a:t>2</a:t>
            </a:r>
            <a:r>
              <a:rPr b="1" lang="en-IN" sz="1000"/>
              <a:t> level.................</a:t>
            </a:r>
            <a:endParaRPr/>
          </a:p>
          <a:p>
            <a:pPr indent="-342900" lvl="0" marL="342900" rtl="0" algn="l">
              <a:lnSpc>
                <a:spcPct val="80000"/>
              </a:lnSpc>
              <a:spcBef>
                <a:spcPts val="200"/>
              </a:spcBef>
              <a:spcAft>
                <a:spcPts val="0"/>
              </a:spcAft>
              <a:buClr>
                <a:schemeClr val="dk1"/>
              </a:buClr>
              <a:buSzPts val="1000"/>
              <a:buNone/>
            </a:pPr>
            <a:r>
              <a:rPr b="1" lang="en-IN" sz="1000"/>
              <a:t>Storage for Horticulture Produce requiring Pre-Cooling- </a:t>
            </a:r>
            <a:endParaRPr/>
          </a:p>
          <a:p>
            <a:pPr indent="-342900" lvl="0" marL="342900" rtl="0" algn="l">
              <a:lnSpc>
                <a:spcPct val="80000"/>
              </a:lnSpc>
              <a:spcBef>
                <a:spcPts val="200"/>
              </a:spcBef>
              <a:spcAft>
                <a:spcPts val="0"/>
              </a:spcAft>
              <a:buClr>
                <a:schemeClr val="dk1"/>
              </a:buClr>
              <a:buSzPts val="1000"/>
              <a:buNone/>
            </a:pPr>
            <a:r>
              <a:rPr b="1" i="1" lang="en-IN" sz="1000"/>
              <a:t>[Type a quote from the document or the summary of an interesting point. You can position the text box anywhere in the document. Use the Text Box Tools tab to change the formatting of the pull quote text box.]</a:t>
            </a:r>
            <a:endParaRPr b="1" sz="1000"/>
          </a:p>
          <a:p>
            <a:pPr indent="-342900" lvl="0" marL="342900" rtl="0" algn="l">
              <a:lnSpc>
                <a:spcPct val="80000"/>
              </a:lnSpc>
              <a:spcBef>
                <a:spcPts val="200"/>
              </a:spcBef>
              <a:spcAft>
                <a:spcPts val="0"/>
              </a:spcAft>
              <a:buClr>
                <a:schemeClr val="dk1"/>
              </a:buClr>
              <a:buSzPts val="1000"/>
              <a:buNone/>
            </a:pPr>
            <a:r>
              <a:rPr b="1" lang="en-IN" sz="1000"/>
              <a:t>If conforms to NHB CS Type-2-  Y or N Pull down- (1) Pull-down rate-...................., (2) RH-...........%, (3) CO</a:t>
            </a:r>
            <a:r>
              <a:rPr b="1" baseline="-25000" lang="en-IN" sz="1000"/>
              <a:t>2</a:t>
            </a:r>
            <a:r>
              <a:rPr b="1" lang="en-IN" sz="1000"/>
              <a:t> level- ........</a:t>
            </a:r>
            <a:endParaRPr/>
          </a:p>
          <a:p>
            <a:pPr indent="-342900" lvl="0" marL="342900" rtl="0" algn="l">
              <a:lnSpc>
                <a:spcPct val="80000"/>
              </a:lnSpc>
              <a:spcBef>
                <a:spcPts val="200"/>
              </a:spcBef>
              <a:spcAft>
                <a:spcPts val="0"/>
              </a:spcAft>
              <a:buClr>
                <a:schemeClr val="dk1"/>
              </a:buClr>
              <a:buSzPts val="1000"/>
              <a:buNone/>
            </a:pPr>
            <a:r>
              <a:rPr b="1" lang="en-IN" sz="1000"/>
              <a:t>Holding- Temperature  ...................... Humidity......................... CO</a:t>
            </a:r>
            <a:r>
              <a:rPr b="1" baseline="-25000" lang="en-IN" sz="1000"/>
              <a:t>2</a:t>
            </a:r>
            <a:r>
              <a:rPr b="1" lang="en-IN" sz="1000"/>
              <a:t> level.................</a:t>
            </a:r>
            <a:endParaRPr/>
          </a:p>
          <a:p>
            <a:pPr indent="-342900" lvl="0" marL="342900" rtl="0" algn="l">
              <a:lnSpc>
                <a:spcPct val="80000"/>
              </a:lnSpc>
              <a:spcBef>
                <a:spcPts val="200"/>
              </a:spcBef>
              <a:spcAft>
                <a:spcPts val="0"/>
              </a:spcAft>
              <a:buClr>
                <a:schemeClr val="dk1"/>
              </a:buClr>
              <a:buSzPts val="1000"/>
              <a:buNone/>
            </a:pPr>
            <a:r>
              <a:rPr b="1" lang="en-IN" sz="1000"/>
              <a:t>CA Storage-  </a:t>
            </a:r>
            <a:endParaRPr/>
          </a:p>
          <a:p>
            <a:pPr indent="-342900" lvl="0" marL="342900" rtl="0" algn="l">
              <a:lnSpc>
                <a:spcPct val="80000"/>
              </a:lnSpc>
              <a:spcBef>
                <a:spcPts val="200"/>
              </a:spcBef>
              <a:spcAft>
                <a:spcPts val="0"/>
              </a:spcAft>
              <a:buClr>
                <a:schemeClr val="dk1"/>
              </a:buClr>
              <a:buSzPts val="1000"/>
              <a:buNone/>
            </a:pPr>
            <a:r>
              <a:rPr b="1" i="1" lang="en-IN" sz="1000"/>
              <a:t>[Type a quote from the document or the summary of an interesting point. You can position the text box anywhere in the document. Use the Text Box Tools tab to change the formatting of the pull quote text box.]</a:t>
            </a:r>
            <a:endParaRPr b="1" sz="1000"/>
          </a:p>
          <a:p>
            <a:pPr indent="-342900" lvl="0" marL="342900" rtl="0" algn="l">
              <a:lnSpc>
                <a:spcPct val="80000"/>
              </a:lnSpc>
              <a:spcBef>
                <a:spcPts val="200"/>
              </a:spcBef>
              <a:spcAft>
                <a:spcPts val="0"/>
              </a:spcAft>
              <a:buClr>
                <a:schemeClr val="dk1"/>
              </a:buClr>
              <a:buSzPts val="1000"/>
              <a:buNone/>
            </a:pPr>
            <a:r>
              <a:rPr b="1" lang="en-IN" sz="1000"/>
              <a:t>If conforms to NHB CS Type-3- Pull down- (1) Pull-down rate-...................., (2) RH-...........%, (3) CO</a:t>
            </a:r>
            <a:r>
              <a:rPr b="1" baseline="-25000" lang="en-IN" sz="1000"/>
              <a:t>2</a:t>
            </a:r>
            <a:r>
              <a:rPr b="1" lang="en-IN" sz="1000"/>
              <a:t> level- ........</a:t>
            </a:r>
            <a:endParaRPr/>
          </a:p>
          <a:p>
            <a:pPr indent="-342900" lvl="0" marL="342900" rtl="0" algn="l">
              <a:lnSpc>
                <a:spcPct val="80000"/>
              </a:lnSpc>
              <a:spcBef>
                <a:spcPts val="200"/>
              </a:spcBef>
              <a:spcAft>
                <a:spcPts val="0"/>
              </a:spcAft>
              <a:buClr>
                <a:schemeClr val="dk1"/>
              </a:buClr>
              <a:buSzPts val="1000"/>
              <a:buNone/>
            </a:pPr>
            <a:r>
              <a:rPr b="1" lang="en-IN" sz="1000"/>
              <a:t>Holding- Temperature  ..................,  RH (%).......................,  N</a:t>
            </a:r>
            <a:r>
              <a:rPr b="1" baseline="-25000" lang="en-IN" sz="1000"/>
              <a:t>2</a:t>
            </a:r>
            <a:r>
              <a:rPr b="1" lang="en-IN" sz="1000"/>
              <a:t> level...............,   O</a:t>
            </a:r>
            <a:r>
              <a:rPr b="1" baseline="-25000" lang="en-IN" sz="1000"/>
              <a:t>2</a:t>
            </a:r>
            <a:r>
              <a:rPr b="1" lang="en-IN" sz="1000"/>
              <a:t> level.............,   CO</a:t>
            </a:r>
            <a:r>
              <a:rPr b="1" baseline="-25000" lang="en-IN" sz="1000"/>
              <a:t>2</a:t>
            </a:r>
            <a:r>
              <a:rPr b="1" lang="en-IN" sz="1000"/>
              <a:t> level.................</a:t>
            </a:r>
            <a:endParaRPr/>
          </a:p>
          <a:p>
            <a:pPr indent="-342900" lvl="0" marL="342900" rtl="0" algn="l">
              <a:lnSpc>
                <a:spcPct val="80000"/>
              </a:lnSpc>
              <a:spcBef>
                <a:spcPts val="200"/>
              </a:spcBef>
              <a:spcAft>
                <a:spcPts val="0"/>
              </a:spcAft>
              <a:buClr>
                <a:schemeClr val="dk1"/>
              </a:buClr>
              <a:buSzPts val="1000"/>
              <a:buNone/>
            </a:pPr>
            <a:r>
              <a:rPr b="1" lang="en-IN" sz="1000"/>
              <a:t> </a:t>
            </a:r>
            <a:endParaRPr/>
          </a:p>
          <a:p>
            <a:pPr indent="-342900" lvl="0" marL="342900" rtl="0" algn="l">
              <a:lnSpc>
                <a:spcPct val="80000"/>
              </a:lnSpc>
              <a:spcBef>
                <a:spcPts val="200"/>
              </a:spcBef>
              <a:spcAft>
                <a:spcPts val="0"/>
              </a:spcAft>
              <a:buClr>
                <a:schemeClr val="dk1"/>
              </a:buClr>
              <a:buSzPts val="1000"/>
              <a:buNone/>
            </a:pPr>
            <a:r>
              <a:rPr b="1" lang="en-IN" sz="1000"/>
              <a:t>Frozen Storage-</a:t>
            </a:r>
            <a:endParaRPr/>
          </a:p>
          <a:p>
            <a:pPr indent="-342900" lvl="0" marL="342900" rtl="0" algn="l">
              <a:lnSpc>
                <a:spcPct val="80000"/>
              </a:lnSpc>
              <a:spcBef>
                <a:spcPts val="200"/>
              </a:spcBef>
              <a:spcAft>
                <a:spcPts val="0"/>
              </a:spcAft>
              <a:buClr>
                <a:schemeClr val="dk1"/>
              </a:buClr>
              <a:buSzPts val="1000"/>
              <a:buNone/>
            </a:pPr>
            <a:r>
              <a:rPr b="1" lang="en-IN" sz="1000"/>
              <a:t>Chilling or IQF with frozen storage (Chilling / IQF rate and holding temperature range)–  </a:t>
            </a:r>
            <a:endParaRPr/>
          </a:p>
          <a:p>
            <a:pPr indent="-342900" lvl="0" marL="342900" rtl="0" algn="l">
              <a:lnSpc>
                <a:spcPct val="80000"/>
              </a:lnSpc>
              <a:spcBef>
                <a:spcPts val="200"/>
              </a:spcBef>
              <a:spcAft>
                <a:spcPts val="0"/>
              </a:spcAft>
              <a:buClr>
                <a:schemeClr val="dk1"/>
              </a:buClr>
              <a:buSzPts val="1000"/>
              <a:buNone/>
            </a:pPr>
            <a:r>
              <a:rPr b="1" lang="en-IN" sz="1000"/>
              <a:t>Blast freezing (Cooling rate and holding temperature range)-   </a:t>
            </a:r>
            <a:endParaRPr/>
          </a:p>
          <a:p>
            <a:pPr indent="-342900" lvl="0" marL="342900" rtl="0" algn="l">
              <a:lnSpc>
                <a:spcPct val="80000"/>
              </a:lnSpc>
              <a:spcBef>
                <a:spcPts val="200"/>
              </a:spcBef>
              <a:spcAft>
                <a:spcPts val="0"/>
              </a:spcAft>
              <a:buClr>
                <a:schemeClr val="dk1"/>
              </a:buClr>
              <a:buSzPts val="1000"/>
              <a:buNone/>
            </a:pPr>
            <a:r>
              <a:rPr b="1" lang="en-IN" sz="1000"/>
              <a:t>Enclosures-</a:t>
            </a:r>
            <a:endParaRPr/>
          </a:p>
          <a:p>
            <a:pPr indent="-342900" lvl="0" marL="342900" rtl="0" algn="l">
              <a:lnSpc>
                <a:spcPct val="80000"/>
              </a:lnSpc>
              <a:spcBef>
                <a:spcPts val="200"/>
              </a:spcBef>
              <a:spcAft>
                <a:spcPts val="0"/>
              </a:spcAft>
              <a:buClr>
                <a:schemeClr val="dk1"/>
              </a:buClr>
              <a:buSzPts val="1000"/>
              <a:buNone/>
            </a:pPr>
            <a:r>
              <a:rPr b="1" lang="en-IN" sz="1000"/>
              <a:t>Attested Copy of Insurance Policy against Fire/ Floods/ Theft / Burglary/ Riot etc-</a:t>
            </a:r>
            <a:endParaRPr/>
          </a:p>
          <a:p>
            <a:pPr indent="-342900" lvl="0" marL="342900" rtl="0" algn="l">
              <a:lnSpc>
                <a:spcPct val="80000"/>
              </a:lnSpc>
              <a:spcBef>
                <a:spcPts val="200"/>
              </a:spcBef>
              <a:spcAft>
                <a:spcPts val="0"/>
              </a:spcAft>
              <a:buClr>
                <a:schemeClr val="dk1"/>
              </a:buClr>
              <a:buSzPts val="1000"/>
              <a:buNone/>
            </a:pPr>
            <a:r>
              <a:rPr b="1" lang="en-IN" sz="1000"/>
              <a:t>Details of Insurance Cover made available for Goods Stored</a:t>
            </a:r>
            <a:endParaRPr/>
          </a:p>
          <a:p>
            <a:pPr indent="-342900" lvl="0" marL="342900" rtl="0" algn="l">
              <a:lnSpc>
                <a:spcPct val="80000"/>
              </a:lnSpc>
              <a:spcBef>
                <a:spcPts val="200"/>
              </a:spcBef>
              <a:spcAft>
                <a:spcPts val="0"/>
              </a:spcAft>
              <a:buClr>
                <a:schemeClr val="dk1"/>
              </a:buClr>
              <a:buSzPts val="1000"/>
              <a:buNone/>
            </a:pPr>
            <a:r>
              <a:rPr b="1" lang="en-IN" sz="1000"/>
              <a:t>Attested Copy of System Performance Data sheet generated by data logger for Past 1 year</a:t>
            </a:r>
            <a:endParaRPr/>
          </a:p>
          <a:p>
            <a:pPr indent="-342900" lvl="0" marL="342900" rtl="0" algn="l">
              <a:lnSpc>
                <a:spcPct val="80000"/>
              </a:lnSpc>
              <a:spcBef>
                <a:spcPts val="200"/>
              </a:spcBef>
              <a:spcAft>
                <a:spcPts val="0"/>
              </a:spcAft>
              <a:buClr>
                <a:schemeClr val="dk1"/>
              </a:buClr>
              <a:buSzPts val="1000"/>
              <a:buNone/>
            </a:pPr>
            <a:r>
              <a:rPr b="1" lang="en-IN" sz="1000"/>
              <a:t>Attested Copy of Surveillance Report, if any (for renewal of certificate of accreditation)</a:t>
            </a:r>
            <a:endParaRPr/>
          </a:p>
          <a:p>
            <a:pPr indent="-342900" lvl="0" marL="342900" rtl="0" algn="l">
              <a:lnSpc>
                <a:spcPct val="80000"/>
              </a:lnSpc>
              <a:spcBef>
                <a:spcPts val="200"/>
              </a:spcBef>
              <a:spcAft>
                <a:spcPts val="0"/>
              </a:spcAft>
              <a:buClr>
                <a:schemeClr val="dk1"/>
              </a:buClr>
              <a:buSzPts val="1000"/>
              <a:buNone/>
            </a:pPr>
            <a:r>
              <a:rPr b="1" lang="en-IN" sz="1000"/>
              <a:t>Date- ....................                                                                            Signature of Applicant</a:t>
            </a:r>
            <a:endParaRPr/>
          </a:p>
          <a:p>
            <a:pPr indent="-342900" lvl="0" marL="342900" rtl="0" algn="l">
              <a:lnSpc>
                <a:spcPct val="80000"/>
              </a:lnSpc>
              <a:spcBef>
                <a:spcPts val="200"/>
              </a:spcBef>
              <a:spcAft>
                <a:spcPts val="0"/>
              </a:spcAft>
              <a:buClr>
                <a:schemeClr val="dk1"/>
              </a:buClr>
              <a:buSzPts val="1000"/>
              <a:buNone/>
            </a:pPr>
            <a:r>
              <a:rPr b="1" lang="en-IN" sz="1000"/>
              <a:t>Place-...................</a:t>
            </a:r>
            <a:endParaRPr/>
          </a:p>
          <a:p>
            <a:pPr indent="-342900" lvl="0" marL="342900" rtl="0" algn="l">
              <a:lnSpc>
                <a:spcPct val="80000"/>
              </a:lnSpc>
              <a:spcBef>
                <a:spcPts val="160"/>
              </a:spcBef>
              <a:spcAft>
                <a:spcPts val="0"/>
              </a:spcAft>
              <a:buClr>
                <a:schemeClr val="dk1"/>
              </a:buClr>
              <a:buSzPts val="800"/>
              <a:buNone/>
            </a:pPr>
            <a:r>
              <a:t/>
            </a:r>
            <a:endParaRPr sz="800"/>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61"/>
          <p:cNvSpPr txBox="1"/>
          <p:nvPr>
            <p:ph idx="1" type="body"/>
          </p:nvPr>
        </p:nvSpPr>
        <p:spPr>
          <a:xfrm>
            <a:off x="457200" y="304800"/>
            <a:ext cx="8229600" cy="6324600"/>
          </a:xfrm>
          <a:prstGeom prst="rect">
            <a:avLst/>
          </a:prstGeom>
          <a:noFill/>
          <a:ln>
            <a:noFill/>
          </a:ln>
        </p:spPr>
        <p:txBody>
          <a:bodyPr anchorCtr="0" anchor="t" bIns="45700" lIns="91425" spcFirstLastPara="1" rIns="91425" wrap="square" tIns="45700">
            <a:noAutofit/>
          </a:bodyPr>
          <a:lstStyle/>
          <a:p>
            <a:pPr indent="-342900" lvl="0" marL="342900" rtl="0" algn="r">
              <a:lnSpc>
                <a:spcPct val="80000"/>
              </a:lnSpc>
              <a:spcBef>
                <a:spcPts val="0"/>
              </a:spcBef>
              <a:spcAft>
                <a:spcPts val="0"/>
              </a:spcAft>
              <a:buClr>
                <a:schemeClr val="dk1"/>
              </a:buClr>
              <a:buSzPts val="800"/>
              <a:buNone/>
            </a:pPr>
            <a:r>
              <a:rPr b="1" lang="en-IN" sz="800"/>
              <a:t>Annexure - VI</a:t>
            </a:r>
            <a:endParaRPr sz="800"/>
          </a:p>
          <a:p>
            <a:pPr indent="-342900" lvl="0" marL="342900" rtl="0" algn="ctr">
              <a:lnSpc>
                <a:spcPct val="80000"/>
              </a:lnSpc>
              <a:spcBef>
                <a:spcPts val="160"/>
              </a:spcBef>
              <a:spcAft>
                <a:spcPts val="0"/>
              </a:spcAft>
              <a:buClr>
                <a:schemeClr val="dk1"/>
              </a:buClr>
              <a:buSzPts val="800"/>
              <a:buNone/>
            </a:pPr>
            <a:r>
              <a:rPr b="1" lang="en-IN" sz="800"/>
              <a:t> FORM A1</a:t>
            </a:r>
            <a:endParaRPr sz="800"/>
          </a:p>
          <a:p>
            <a:pPr indent="-342900" lvl="0" marL="342900" rtl="0" algn="l">
              <a:lnSpc>
                <a:spcPct val="80000"/>
              </a:lnSpc>
              <a:spcBef>
                <a:spcPts val="160"/>
              </a:spcBef>
              <a:spcAft>
                <a:spcPts val="0"/>
              </a:spcAft>
              <a:buClr>
                <a:schemeClr val="dk1"/>
              </a:buClr>
              <a:buSzPts val="800"/>
              <a:buNone/>
            </a:pPr>
            <a:r>
              <a:rPr b="1" lang="en-IN" sz="800"/>
              <a:t> (See clauses– 3 &amp; 13 of Warehousing (Development and Regulation) Registration of Warehousing Rules, 2010)</a:t>
            </a:r>
            <a:endParaRPr sz="800"/>
          </a:p>
          <a:p>
            <a:pPr indent="-342900" lvl="0" marL="342900" rtl="0" algn="l">
              <a:lnSpc>
                <a:spcPct val="80000"/>
              </a:lnSpc>
              <a:spcBef>
                <a:spcPts val="160"/>
              </a:spcBef>
              <a:spcAft>
                <a:spcPts val="0"/>
              </a:spcAft>
              <a:buClr>
                <a:schemeClr val="dk1"/>
              </a:buClr>
              <a:buSzPts val="800"/>
              <a:buNone/>
            </a:pPr>
            <a:r>
              <a:rPr b="1" lang="en-IN" sz="800"/>
              <a:t>Application for the Registration/Renewal of Registration of Warehouse (cold storage)</a:t>
            </a:r>
            <a:endParaRPr sz="800"/>
          </a:p>
          <a:p>
            <a:pPr indent="-342900" lvl="0" marL="342900" rtl="0" algn="l">
              <a:lnSpc>
                <a:spcPct val="80000"/>
              </a:lnSpc>
              <a:spcBef>
                <a:spcPts val="180"/>
              </a:spcBef>
              <a:spcAft>
                <a:spcPts val="0"/>
              </a:spcAft>
              <a:buClr>
                <a:schemeClr val="dk1"/>
              </a:buClr>
              <a:buSzPts val="900"/>
              <a:buNone/>
            </a:pPr>
            <a:r>
              <a:rPr b="1" lang="en-IN" sz="900"/>
              <a:t> Photo of  authorized officer of the applicant, who signs the application form </a:t>
            </a:r>
            <a:endParaRPr/>
          </a:p>
          <a:p>
            <a:pPr indent="-342900" lvl="0" marL="342900" rtl="0" algn="l">
              <a:lnSpc>
                <a:spcPct val="80000"/>
              </a:lnSpc>
              <a:spcBef>
                <a:spcPts val="180"/>
              </a:spcBef>
              <a:spcAft>
                <a:spcPts val="0"/>
              </a:spcAft>
              <a:buClr>
                <a:schemeClr val="dk1"/>
              </a:buClr>
              <a:buSzPts val="900"/>
              <a:buNone/>
            </a:pPr>
            <a:r>
              <a:rPr b="1" lang="en-IN" sz="900"/>
              <a:t>To The Warehousing Development and Regulatory Authority</a:t>
            </a:r>
            <a:endParaRPr/>
          </a:p>
          <a:p>
            <a:pPr indent="-342900" lvl="0" marL="342900" rtl="0" algn="l">
              <a:lnSpc>
                <a:spcPct val="80000"/>
              </a:lnSpc>
              <a:spcBef>
                <a:spcPts val="180"/>
              </a:spcBef>
              <a:spcAft>
                <a:spcPts val="0"/>
              </a:spcAft>
              <a:buClr>
                <a:schemeClr val="dk1"/>
              </a:buClr>
              <a:buSzPts val="900"/>
              <a:buNone/>
            </a:pPr>
            <a:r>
              <a:rPr b="1" lang="en-IN" sz="900"/>
              <a:t>“Warehousing Bhawan”</a:t>
            </a:r>
            <a:endParaRPr/>
          </a:p>
          <a:p>
            <a:pPr indent="-342900" lvl="0" marL="342900" rtl="0" algn="l">
              <a:lnSpc>
                <a:spcPct val="80000"/>
              </a:lnSpc>
              <a:spcBef>
                <a:spcPts val="180"/>
              </a:spcBef>
              <a:spcAft>
                <a:spcPts val="0"/>
              </a:spcAft>
              <a:buClr>
                <a:schemeClr val="dk1"/>
              </a:buClr>
              <a:buSzPts val="900"/>
              <a:buNone/>
            </a:pPr>
            <a:r>
              <a:rPr b="1" lang="en-IN" sz="900"/>
              <a:t>5</a:t>
            </a:r>
            <a:r>
              <a:rPr b="1" baseline="30000" lang="en-IN" sz="900"/>
              <a:t>th</a:t>
            </a:r>
            <a:r>
              <a:rPr b="1" lang="en-IN" sz="900"/>
              <a:t> Floor, 4/1, Siri Institutional Area,</a:t>
            </a:r>
            <a:endParaRPr/>
          </a:p>
          <a:p>
            <a:pPr indent="-342900" lvl="0" marL="342900" rtl="0" algn="l">
              <a:lnSpc>
                <a:spcPct val="80000"/>
              </a:lnSpc>
              <a:spcBef>
                <a:spcPts val="180"/>
              </a:spcBef>
              <a:spcAft>
                <a:spcPts val="0"/>
              </a:spcAft>
              <a:buClr>
                <a:schemeClr val="dk1"/>
              </a:buClr>
              <a:buSzPts val="900"/>
              <a:buNone/>
            </a:pPr>
            <a:r>
              <a:rPr b="1" lang="en-IN" sz="900"/>
              <a:t>August Kranti Marg,</a:t>
            </a:r>
            <a:endParaRPr/>
          </a:p>
          <a:p>
            <a:pPr indent="-342900" lvl="0" marL="342900" rtl="0" algn="l">
              <a:lnSpc>
                <a:spcPct val="80000"/>
              </a:lnSpc>
              <a:spcBef>
                <a:spcPts val="180"/>
              </a:spcBef>
              <a:spcAft>
                <a:spcPts val="0"/>
              </a:spcAft>
              <a:buClr>
                <a:schemeClr val="dk1"/>
              </a:buClr>
              <a:buSzPts val="900"/>
              <a:buNone/>
            </a:pPr>
            <a:r>
              <a:rPr b="1" lang="en-IN" sz="900"/>
              <a:t>Hauz Khas, New Delhi-110016.</a:t>
            </a:r>
            <a:endParaRPr/>
          </a:p>
          <a:p>
            <a:pPr indent="-342900" lvl="0" marL="342900" rtl="0" algn="l">
              <a:lnSpc>
                <a:spcPct val="80000"/>
              </a:lnSpc>
              <a:spcBef>
                <a:spcPts val="180"/>
              </a:spcBef>
              <a:spcAft>
                <a:spcPts val="0"/>
              </a:spcAft>
              <a:buClr>
                <a:schemeClr val="dk1"/>
              </a:buClr>
              <a:buSzPts val="900"/>
              <a:buNone/>
            </a:pPr>
            <a:r>
              <a:rPr b="1" lang="en-IN" sz="900"/>
              <a:t> </a:t>
            </a:r>
            <a:endParaRPr/>
          </a:p>
          <a:p>
            <a:pPr indent="-342900" lvl="0" marL="342900" rtl="0" algn="l">
              <a:lnSpc>
                <a:spcPct val="80000"/>
              </a:lnSpc>
              <a:spcBef>
                <a:spcPts val="180"/>
              </a:spcBef>
              <a:spcAft>
                <a:spcPts val="0"/>
              </a:spcAft>
              <a:buClr>
                <a:schemeClr val="dk1"/>
              </a:buClr>
              <a:buSzPts val="900"/>
              <a:buNone/>
            </a:pPr>
            <a:r>
              <a:rPr b="1" lang="en-IN" sz="900"/>
              <a:t>Dear Sir /Madam,</a:t>
            </a:r>
            <a:endParaRPr/>
          </a:p>
          <a:p>
            <a:pPr indent="-342900" lvl="0" marL="342900" rtl="0" algn="l">
              <a:lnSpc>
                <a:spcPct val="80000"/>
              </a:lnSpc>
              <a:spcBef>
                <a:spcPts val="180"/>
              </a:spcBef>
              <a:spcAft>
                <a:spcPts val="0"/>
              </a:spcAft>
              <a:buClr>
                <a:schemeClr val="dk1"/>
              </a:buClr>
              <a:buSzPts val="900"/>
              <a:buNone/>
            </a:pPr>
            <a:r>
              <a:rPr b="1" lang="en-IN" sz="900"/>
              <a:t> I/We </a:t>
            </a:r>
            <a:r>
              <a:rPr b="1" i="1" lang="en-IN" sz="900"/>
              <a:t>…………………………………………………………...(</a:t>
            </a:r>
            <a:r>
              <a:rPr b="1" lang="en-IN" sz="900"/>
              <a:t>name)………………………</a:t>
            </a:r>
            <a:endParaRPr/>
          </a:p>
          <a:p>
            <a:pPr indent="-342900" lvl="0" marL="342900" rtl="0" algn="l">
              <a:lnSpc>
                <a:spcPct val="80000"/>
              </a:lnSpc>
              <a:spcBef>
                <a:spcPts val="180"/>
              </a:spcBef>
              <a:spcAft>
                <a:spcPts val="0"/>
              </a:spcAft>
              <a:buClr>
                <a:schemeClr val="dk1"/>
              </a:buClr>
              <a:buSzPts val="900"/>
              <a:buNone/>
            </a:pPr>
            <a:r>
              <a:rPr b="1" lang="en-IN" sz="900"/>
              <a:t>…………………in…………………………….designation…………………(Name of the organization) having registered office at ……………………………………Telephone No.………………………..and E-mail…………………..  request for grant of registration/renewal of registration* for carrying on the business of warehouse (cold storage) at  …………………………from ………..……to………… for storage  of following horticulture commodities/goods :- </a:t>
            </a:r>
            <a:endParaRPr/>
          </a:p>
          <a:p>
            <a:pPr indent="-342900" lvl="0" marL="342900" rtl="0" algn="l">
              <a:lnSpc>
                <a:spcPct val="80000"/>
              </a:lnSpc>
              <a:spcBef>
                <a:spcPts val="180"/>
              </a:spcBef>
              <a:spcAft>
                <a:spcPts val="0"/>
              </a:spcAft>
              <a:buClr>
                <a:schemeClr val="dk1"/>
              </a:buClr>
              <a:buSzPts val="900"/>
              <a:buNone/>
            </a:pPr>
            <a:r>
              <a:rPr b="1" lang="en-IN" sz="900"/>
              <a:t>1.…………………………</a:t>
            </a:r>
            <a:endParaRPr/>
          </a:p>
          <a:p>
            <a:pPr indent="-342900" lvl="0" marL="342900" rtl="0" algn="l">
              <a:lnSpc>
                <a:spcPct val="80000"/>
              </a:lnSpc>
              <a:spcBef>
                <a:spcPts val="180"/>
              </a:spcBef>
              <a:spcAft>
                <a:spcPts val="0"/>
              </a:spcAft>
              <a:buClr>
                <a:schemeClr val="dk1"/>
              </a:buClr>
              <a:buSzPts val="900"/>
              <a:buNone/>
            </a:pPr>
            <a:r>
              <a:rPr b="1" lang="en-IN" sz="900"/>
              <a:t>2.…………………………</a:t>
            </a:r>
            <a:endParaRPr/>
          </a:p>
          <a:p>
            <a:pPr indent="-342900" lvl="0" marL="342900" rtl="0" algn="l">
              <a:lnSpc>
                <a:spcPct val="80000"/>
              </a:lnSpc>
              <a:spcBef>
                <a:spcPts val="180"/>
              </a:spcBef>
              <a:spcAft>
                <a:spcPts val="0"/>
              </a:spcAft>
              <a:buClr>
                <a:schemeClr val="dk1"/>
              </a:buClr>
              <a:buSzPts val="900"/>
              <a:buNone/>
            </a:pPr>
            <a:r>
              <a:rPr b="1" lang="en-IN" sz="900"/>
              <a:t>3…………………………... </a:t>
            </a:r>
            <a:endParaRPr/>
          </a:p>
          <a:p>
            <a:pPr indent="-342900" lvl="0" marL="342900" rtl="0" algn="l">
              <a:lnSpc>
                <a:spcPct val="80000"/>
              </a:lnSpc>
              <a:spcBef>
                <a:spcPts val="180"/>
              </a:spcBef>
              <a:spcAft>
                <a:spcPts val="0"/>
              </a:spcAft>
              <a:buClr>
                <a:schemeClr val="dk1"/>
              </a:buClr>
              <a:buSzPts val="900"/>
              <a:buNone/>
            </a:pPr>
            <a:r>
              <a:rPr b="1" lang="en-IN" sz="900"/>
              <a:t>(Enclose list of horticulture commodities/goods to this Application)</a:t>
            </a:r>
            <a:endParaRPr/>
          </a:p>
          <a:p>
            <a:pPr indent="-342900" lvl="0" marL="342900" rtl="0" algn="l">
              <a:lnSpc>
                <a:spcPct val="80000"/>
              </a:lnSpc>
              <a:spcBef>
                <a:spcPts val="180"/>
              </a:spcBef>
              <a:spcAft>
                <a:spcPts val="0"/>
              </a:spcAft>
              <a:buClr>
                <a:schemeClr val="dk1"/>
              </a:buClr>
              <a:buSzPts val="900"/>
              <a:buNone/>
            </a:pPr>
            <a:r>
              <a:rPr b="1" lang="en-IN" sz="900"/>
              <a:t>1.  Detailed description of warehouse (cold storage) for which registration is applied.</a:t>
            </a:r>
            <a:endParaRPr/>
          </a:p>
          <a:p>
            <a:pPr indent="-342900" lvl="0" marL="342900" rtl="0" algn="l">
              <a:lnSpc>
                <a:spcPct val="80000"/>
              </a:lnSpc>
              <a:spcBef>
                <a:spcPts val="180"/>
              </a:spcBef>
              <a:spcAft>
                <a:spcPts val="0"/>
              </a:spcAft>
              <a:buClr>
                <a:schemeClr val="dk1"/>
              </a:buClr>
              <a:buSzPts val="900"/>
              <a:buNone/>
            </a:pPr>
            <a:r>
              <a:rPr b="1" lang="en-IN" sz="900"/>
              <a:t>Name of warehouse (cold storage)……………………  Location of warehouse (cold storage).........................…………Village/ Taluka…………………..District……………… State………………Telephone No…………………….. E-mail  ……………………</a:t>
            </a:r>
            <a:endParaRPr/>
          </a:p>
          <a:p>
            <a:pPr indent="-342900" lvl="0" marL="342900" rtl="0" algn="l">
              <a:lnSpc>
                <a:spcPct val="80000"/>
              </a:lnSpc>
              <a:spcBef>
                <a:spcPts val="180"/>
              </a:spcBef>
              <a:spcAft>
                <a:spcPts val="0"/>
              </a:spcAft>
              <a:buClr>
                <a:schemeClr val="dk1"/>
              </a:buClr>
              <a:buSzPts val="900"/>
              <a:buNone/>
            </a:pPr>
            <a:r>
              <a:rPr b="1" lang="en-IN" sz="900"/>
              <a:t>2. (i)Details of technical staff  </a:t>
            </a:r>
            <a:endParaRPr/>
          </a:p>
          <a:p>
            <a:pPr indent="-342900" lvl="0" marL="342900" rtl="0" algn="l">
              <a:lnSpc>
                <a:spcPct val="80000"/>
              </a:lnSpc>
              <a:spcBef>
                <a:spcPts val="180"/>
              </a:spcBef>
              <a:spcAft>
                <a:spcPts val="0"/>
              </a:spcAft>
              <a:buClr>
                <a:schemeClr val="dk1"/>
              </a:buClr>
              <a:buSzPts val="900"/>
              <a:buNone/>
            </a:pPr>
            <a:r>
              <a:rPr b="1" lang="en-IN" sz="900"/>
              <a:t>Name and designation</a:t>
            </a:r>
            <a:endParaRPr/>
          </a:p>
          <a:p>
            <a:pPr indent="-342900" lvl="0" marL="342900" rtl="0" algn="l">
              <a:lnSpc>
                <a:spcPct val="80000"/>
              </a:lnSpc>
              <a:spcBef>
                <a:spcPts val="180"/>
              </a:spcBef>
              <a:spcAft>
                <a:spcPts val="0"/>
              </a:spcAft>
              <a:buClr>
                <a:schemeClr val="dk1"/>
              </a:buClr>
              <a:buSzPts val="900"/>
              <a:buNone/>
            </a:pPr>
            <a:r>
              <a:rPr b="1" lang="en-IN" sz="900"/>
              <a:t>Educational qualifications</a:t>
            </a:r>
            <a:endParaRPr/>
          </a:p>
          <a:p>
            <a:pPr indent="-342900" lvl="0" marL="342900" rtl="0" algn="l">
              <a:lnSpc>
                <a:spcPct val="80000"/>
              </a:lnSpc>
              <a:spcBef>
                <a:spcPts val="180"/>
              </a:spcBef>
              <a:spcAft>
                <a:spcPts val="0"/>
              </a:spcAft>
              <a:buClr>
                <a:schemeClr val="dk1"/>
              </a:buClr>
              <a:buSzPts val="900"/>
              <a:buNone/>
            </a:pPr>
            <a:r>
              <a:rPr b="1" lang="en-IN" sz="900"/>
              <a:t>  Details of experience</a:t>
            </a:r>
            <a:endParaRPr/>
          </a:p>
          <a:p>
            <a:pPr indent="-342900" lvl="0" marL="342900" rtl="0" algn="l">
              <a:lnSpc>
                <a:spcPct val="80000"/>
              </a:lnSpc>
              <a:spcBef>
                <a:spcPts val="180"/>
              </a:spcBef>
              <a:spcAft>
                <a:spcPts val="0"/>
              </a:spcAft>
              <a:buClr>
                <a:schemeClr val="dk1"/>
              </a:buClr>
              <a:buSzPts val="900"/>
              <a:buNone/>
            </a:pPr>
            <a:r>
              <a:rPr b="1" lang="en-IN" sz="900"/>
              <a:t> </a:t>
            </a:r>
            <a:endParaRPr/>
          </a:p>
          <a:p>
            <a:pPr indent="-342900" lvl="0" marL="342900" rtl="0" algn="l">
              <a:lnSpc>
                <a:spcPct val="80000"/>
              </a:lnSpc>
              <a:spcBef>
                <a:spcPts val="180"/>
              </a:spcBef>
              <a:spcAft>
                <a:spcPts val="0"/>
              </a:spcAft>
              <a:buClr>
                <a:schemeClr val="dk1"/>
              </a:buClr>
              <a:buSzPts val="900"/>
              <a:buNone/>
            </a:pPr>
            <a:r>
              <a:rPr b="1" lang="en-IN" sz="900"/>
              <a:t> </a:t>
            </a:r>
            <a:endParaRPr/>
          </a:p>
          <a:p>
            <a:pPr indent="-342900" lvl="0" marL="342900" rtl="0" algn="l">
              <a:lnSpc>
                <a:spcPct val="80000"/>
              </a:lnSpc>
              <a:spcBef>
                <a:spcPts val="180"/>
              </a:spcBef>
              <a:spcAft>
                <a:spcPts val="0"/>
              </a:spcAft>
              <a:buClr>
                <a:schemeClr val="dk1"/>
              </a:buClr>
              <a:buSzPts val="900"/>
              <a:buNone/>
            </a:pPr>
            <a:r>
              <a:rPr b="1" lang="en-IN" sz="900"/>
              <a:t> </a:t>
            </a:r>
            <a:endParaRPr/>
          </a:p>
          <a:p>
            <a:pPr indent="-342900" lvl="0" marL="342900" rtl="0" algn="l">
              <a:lnSpc>
                <a:spcPct val="80000"/>
              </a:lnSpc>
              <a:spcBef>
                <a:spcPts val="180"/>
              </a:spcBef>
              <a:spcAft>
                <a:spcPts val="0"/>
              </a:spcAft>
              <a:buClr>
                <a:schemeClr val="dk1"/>
              </a:buClr>
              <a:buSzPts val="900"/>
              <a:buNone/>
            </a:pPr>
            <a:r>
              <a:rPr b="1" lang="en-IN" sz="900"/>
              <a:t> (ii) 	Capacity (in MTs), number of chambers and dimensions (in Meters) of warehouse (cold storage) ……………………………</a:t>
            </a:r>
            <a:endParaRPr/>
          </a:p>
          <a:p>
            <a:pPr indent="-342900" lvl="0" marL="342900" rtl="0" algn="l">
              <a:lnSpc>
                <a:spcPct val="80000"/>
              </a:lnSpc>
              <a:spcBef>
                <a:spcPts val="180"/>
              </a:spcBef>
              <a:spcAft>
                <a:spcPts val="0"/>
              </a:spcAft>
              <a:buClr>
                <a:schemeClr val="dk1"/>
              </a:buClr>
              <a:buSzPts val="900"/>
              <a:buNone/>
            </a:pPr>
            <a:r>
              <a:rPr b="1" lang="en-IN" sz="900"/>
              <a:t>(iii)	Equipment and other facilities in the field of warehousing (cold storage) available are:</a:t>
            </a:r>
            <a:endParaRPr/>
          </a:p>
          <a:p>
            <a:pPr indent="-342900" lvl="0" marL="342900" rtl="0" algn="l">
              <a:lnSpc>
                <a:spcPct val="80000"/>
              </a:lnSpc>
              <a:spcBef>
                <a:spcPts val="180"/>
              </a:spcBef>
              <a:spcAft>
                <a:spcPts val="0"/>
              </a:spcAft>
              <a:buClr>
                <a:schemeClr val="dk1"/>
              </a:buClr>
              <a:buSzPts val="900"/>
              <a:buNone/>
            </a:pPr>
            <a:r>
              <a:rPr b="1" lang="en-IN" sz="900"/>
              <a:t>(a)	………………………………………………………..</a:t>
            </a:r>
            <a:endParaRPr/>
          </a:p>
          <a:p>
            <a:pPr indent="-342900" lvl="0" marL="342900" rtl="0" algn="l">
              <a:lnSpc>
                <a:spcPct val="80000"/>
              </a:lnSpc>
              <a:spcBef>
                <a:spcPts val="180"/>
              </a:spcBef>
              <a:spcAft>
                <a:spcPts val="0"/>
              </a:spcAft>
              <a:buClr>
                <a:schemeClr val="dk1"/>
              </a:buClr>
              <a:buSzPts val="900"/>
              <a:buNone/>
            </a:pPr>
            <a:r>
              <a:rPr b="1" lang="en-IN" sz="900"/>
              <a:t>(b)	…………………………………………………………</a:t>
            </a:r>
            <a:endParaRPr/>
          </a:p>
          <a:p>
            <a:pPr indent="-342900" lvl="0" marL="342900" rtl="0" algn="l">
              <a:lnSpc>
                <a:spcPct val="80000"/>
              </a:lnSpc>
              <a:spcBef>
                <a:spcPts val="180"/>
              </a:spcBef>
              <a:spcAft>
                <a:spcPts val="0"/>
              </a:spcAft>
              <a:buClr>
                <a:schemeClr val="dk1"/>
              </a:buClr>
              <a:buSzPts val="900"/>
              <a:buNone/>
            </a:pPr>
            <a:r>
              <a:rPr b="1" lang="en-IN" sz="900"/>
              <a:t>(c)	.………………………………………………………… </a:t>
            </a:r>
            <a:endParaRPr/>
          </a:p>
          <a:p>
            <a:pPr indent="-342900" lvl="0" marL="342900" rtl="0" algn="l">
              <a:lnSpc>
                <a:spcPct val="80000"/>
              </a:lnSpc>
              <a:spcBef>
                <a:spcPts val="180"/>
              </a:spcBef>
              <a:spcAft>
                <a:spcPts val="0"/>
              </a:spcAft>
              <a:buClr>
                <a:schemeClr val="dk1"/>
              </a:buClr>
              <a:buSzPts val="900"/>
              <a:buNone/>
            </a:pPr>
            <a:r>
              <a:rPr b="1" lang="en-IN" sz="900"/>
              <a:t>(Please enclose a list.)</a:t>
            </a:r>
            <a:endParaRPr/>
          </a:p>
          <a:p>
            <a:pPr indent="-342900" lvl="0" marL="342900" rtl="0" algn="l">
              <a:lnSpc>
                <a:spcPct val="80000"/>
              </a:lnSpc>
              <a:spcBef>
                <a:spcPts val="180"/>
              </a:spcBef>
              <a:spcAft>
                <a:spcPts val="0"/>
              </a:spcAft>
              <a:buClr>
                <a:schemeClr val="dk1"/>
              </a:buClr>
              <a:buSzPts val="900"/>
              <a:buNone/>
            </a:pPr>
            <a:r>
              <a:rPr b="1" lang="en-IN" sz="900"/>
              <a:t>3.  Existing or Previous Registration Number ………………….. and a copy of the existing/earlier certificate of  registration enclosed.**</a:t>
            </a:r>
            <a:endParaRPr/>
          </a:p>
          <a:p>
            <a:pPr indent="-342900" lvl="0" marL="342900" rtl="0" algn="l">
              <a:lnSpc>
                <a:spcPct val="80000"/>
              </a:lnSpc>
              <a:spcBef>
                <a:spcPts val="180"/>
              </a:spcBef>
              <a:spcAft>
                <a:spcPts val="0"/>
              </a:spcAft>
              <a:buClr>
                <a:schemeClr val="dk1"/>
              </a:buClr>
              <a:buSzPts val="900"/>
              <a:buNone/>
            </a:pPr>
            <a:r>
              <a:rPr b="1" lang="en-IN" sz="900"/>
              <a:t>DECLARATION:</a:t>
            </a:r>
            <a:endParaRPr/>
          </a:p>
          <a:p>
            <a:pPr indent="-342900" lvl="0" marL="342900" rtl="0" algn="l">
              <a:lnSpc>
                <a:spcPct val="80000"/>
              </a:lnSpc>
              <a:spcBef>
                <a:spcPts val="180"/>
              </a:spcBef>
              <a:spcAft>
                <a:spcPts val="0"/>
              </a:spcAft>
              <a:buClr>
                <a:schemeClr val="dk1"/>
              </a:buClr>
              <a:buSzPts val="900"/>
              <a:buNone/>
            </a:pPr>
            <a:r>
              <a:rPr b="1" lang="en-IN" sz="900"/>
              <a:t>1.      I/We declare to be authorized representatives of the organization to apply for registration of Warehouse.</a:t>
            </a:r>
            <a:endParaRPr/>
          </a:p>
          <a:p>
            <a:pPr indent="-342900" lvl="0" marL="342900" rtl="0" algn="l">
              <a:lnSpc>
                <a:spcPct val="80000"/>
              </a:lnSpc>
              <a:spcBef>
                <a:spcPts val="180"/>
              </a:spcBef>
              <a:spcAft>
                <a:spcPts val="0"/>
              </a:spcAft>
              <a:buClr>
                <a:schemeClr val="dk1"/>
              </a:buClr>
              <a:buSzPts val="900"/>
              <a:buNone/>
            </a:pPr>
            <a:r>
              <a:rPr b="1" lang="en-IN" sz="900"/>
              <a:t>2.    I/We hereby solemnly declare that all applicable laws and statutory requirements in relation to the warehouse (cold storage) for which the application is being submitted, are complied with.</a:t>
            </a:r>
            <a:endParaRPr/>
          </a:p>
          <a:p>
            <a:pPr indent="-342900" lvl="0" marL="342900" rtl="0" algn="l">
              <a:lnSpc>
                <a:spcPct val="80000"/>
              </a:lnSpc>
              <a:spcBef>
                <a:spcPts val="180"/>
              </a:spcBef>
              <a:spcAft>
                <a:spcPts val="0"/>
              </a:spcAft>
              <a:buClr>
                <a:schemeClr val="dk1"/>
              </a:buClr>
              <a:buSzPts val="900"/>
              <a:buNone/>
            </a:pPr>
            <a:r>
              <a:rPr b="1" lang="en-IN" sz="900"/>
              <a:t>3.      I/We agree to abide by the terms and conditions of the registration.</a:t>
            </a:r>
            <a:endParaRPr/>
          </a:p>
          <a:p>
            <a:pPr indent="-342900" lvl="0" marL="342900" rtl="0" algn="l">
              <a:lnSpc>
                <a:spcPct val="80000"/>
              </a:lnSpc>
              <a:spcBef>
                <a:spcPts val="180"/>
              </a:spcBef>
              <a:spcAft>
                <a:spcPts val="0"/>
              </a:spcAft>
              <a:buClr>
                <a:schemeClr val="dk1"/>
              </a:buClr>
              <a:buSzPts val="900"/>
              <a:buNone/>
            </a:pPr>
            <a:r>
              <a:rPr b="1" lang="en-IN" sz="900"/>
              <a:t>4.    I/We declare that the warehouse (cold storage) specified above is suitable for carrying on the business of warehouse (cold storage) and that it is in good condition and having all the requirements.</a:t>
            </a:r>
            <a:endParaRPr/>
          </a:p>
          <a:p>
            <a:pPr indent="-342900" lvl="0" marL="342900" rtl="0" algn="l">
              <a:lnSpc>
                <a:spcPct val="80000"/>
              </a:lnSpc>
              <a:spcBef>
                <a:spcPts val="180"/>
              </a:spcBef>
              <a:spcAft>
                <a:spcPts val="0"/>
              </a:spcAft>
              <a:buClr>
                <a:schemeClr val="dk1"/>
              </a:buClr>
              <a:buSzPts val="900"/>
              <a:buNone/>
            </a:pPr>
            <a:r>
              <a:rPr b="1" lang="en-IN" sz="900"/>
              <a:t>5.      I/We hereby solemnly declare that all information herein given is true to the best of my /our knowledge and that in case it proves to be untrue, I/We undertake to indemnify   person or persons concerned in this business against any loss arising out of such false or untrue information and cancellation of registration.</a:t>
            </a:r>
            <a:endParaRPr/>
          </a:p>
          <a:p>
            <a:pPr indent="-342900" lvl="0" marL="342900" rtl="0" algn="l">
              <a:lnSpc>
                <a:spcPct val="80000"/>
              </a:lnSpc>
              <a:spcBef>
                <a:spcPts val="180"/>
              </a:spcBef>
              <a:spcAft>
                <a:spcPts val="0"/>
              </a:spcAft>
              <a:buClr>
                <a:schemeClr val="dk1"/>
              </a:buClr>
              <a:buSzPts val="900"/>
              <a:buNone/>
            </a:pPr>
            <a:r>
              <a:rPr b="1" lang="en-IN" sz="900"/>
              <a:t>Signature (s)……………</a:t>
            </a:r>
            <a:endParaRPr/>
          </a:p>
          <a:p>
            <a:pPr indent="-342900" lvl="0" marL="342900" rtl="0" algn="l">
              <a:lnSpc>
                <a:spcPct val="80000"/>
              </a:lnSpc>
              <a:spcBef>
                <a:spcPts val="180"/>
              </a:spcBef>
              <a:spcAft>
                <a:spcPts val="0"/>
              </a:spcAft>
              <a:buClr>
                <a:schemeClr val="dk1"/>
              </a:buClr>
              <a:buSzPts val="900"/>
              <a:buNone/>
            </a:pPr>
            <a:r>
              <a:rPr b="1" lang="en-IN" sz="900"/>
              <a:t>Name in full……………</a:t>
            </a:r>
            <a:endParaRPr/>
          </a:p>
          <a:p>
            <a:pPr indent="-342900" lvl="0" marL="342900" rtl="0" algn="l">
              <a:lnSpc>
                <a:spcPct val="80000"/>
              </a:lnSpc>
              <a:spcBef>
                <a:spcPts val="180"/>
              </a:spcBef>
              <a:spcAft>
                <a:spcPts val="0"/>
              </a:spcAft>
              <a:buClr>
                <a:schemeClr val="dk1"/>
              </a:buClr>
              <a:buSzPts val="900"/>
              <a:buNone/>
            </a:pPr>
            <a:r>
              <a:rPr b="1" lang="en-IN" sz="900"/>
              <a:t>Address…………………</a:t>
            </a:r>
            <a:endParaRPr/>
          </a:p>
          <a:p>
            <a:pPr indent="-342900" lvl="0" marL="342900" rtl="0" algn="l">
              <a:lnSpc>
                <a:spcPct val="80000"/>
              </a:lnSpc>
              <a:spcBef>
                <a:spcPts val="180"/>
              </a:spcBef>
              <a:spcAft>
                <a:spcPts val="0"/>
              </a:spcAft>
              <a:buClr>
                <a:schemeClr val="dk1"/>
              </a:buClr>
              <a:buSzPts val="900"/>
              <a:buNone/>
            </a:pPr>
            <a:r>
              <a:rPr b="1" lang="en-IN" sz="900"/>
              <a:t>………………………….</a:t>
            </a:r>
            <a:endParaRPr/>
          </a:p>
          <a:p>
            <a:pPr indent="-342900" lvl="0" marL="342900" rtl="0" algn="l">
              <a:lnSpc>
                <a:spcPct val="80000"/>
              </a:lnSpc>
              <a:spcBef>
                <a:spcPts val="180"/>
              </a:spcBef>
              <a:spcAft>
                <a:spcPts val="0"/>
              </a:spcAft>
              <a:buClr>
                <a:schemeClr val="dk1"/>
              </a:buClr>
              <a:buSzPts val="900"/>
              <a:buNone/>
            </a:pPr>
            <a:r>
              <a:rPr b="1" lang="en-IN" sz="900"/>
              <a:t>………………………….</a:t>
            </a:r>
            <a:endParaRPr/>
          </a:p>
          <a:p>
            <a:pPr indent="-342900" lvl="0" marL="342900" rtl="0" algn="l">
              <a:lnSpc>
                <a:spcPct val="80000"/>
              </a:lnSpc>
              <a:spcBef>
                <a:spcPts val="160"/>
              </a:spcBef>
              <a:spcAft>
                <a:spcPts val="0"/>
              </a:spcAft>
              <a:buClr>
                <a:schemeClr val="dk1"/>
              </a:buClr>
              <a:buSzPts val="800"/>
              <a:buChar char="•"/>
            </a:pPr>
            <a:r>
              <a:rPr lang="en-IN" sz="800"/>
              <a:t> </a:t>
            </a:r>
            <a:endParaRPr/>
          </a:p>
          <a:p>
            <a:pPr indent="-342900" lvl="0" marL="342900" rtl="0" algn="l">
              <a:lnSpc>
                <a:spcPct val="80000"/>
              </a:lnSpc>
              <a:spcBef>
                <a:spcPts val="160"/>
              </a:spcBef>
              <a:spcAft>
                <a:spcPts val="0"/>
              </a:spcAft>
              <a:buClr>
                <a:schemeClr val="dk1"/>
              </a:buClr>
              <a:buSzPts val="800"/>
              <a:buNone/>
            </a:pPr>
            <a:r>
              <a:t/>
            </a:r>
            <a:endParaRPr sz="8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Calibri"/>
              <a:buNone/>
            </a:pPr>
            <a:r>
              <a:rPr b="1" lang="en-IN" sz="3600"/>
              <a:t>परक्राम्य गोदाम रसीद प्रणाली का परिचय</a:t>
            </a:r>
            <a:endParaRPr b="1" sz="3959"/>
          </a:p>
        </p:txBody>
      </p:sp>
      <p:sp>
        <p:nvSpPr>
          <p:cNvPr id="107" name="Google Shape;107;p1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just">
              <a:lnSpc>
                <a:spcPct val="90000"/>
              </a:lnSpc>
              <a:spcBef>
                <a:spcPts val="0"/>
              </a:spcBef>
              <a:spcAft>
                <a:spcPts val="0"/>
              </a:spcAft>
              <a:buClr>
                <a:schemeClr val="dk1"/>
              </a:buClr>
              <a:buSzPts val="1800"/>
              <a:buChar char="•"/>
            </a:pPr>
            <a:r>
              <a:rPr lang="en-IN" sz="1800"/>
              <a:t>वेयरहाउसिंग (विकास और विनियमन) अधिनियम, 2007 के लागू होने के साथ ही, परक्राम्य गोदाम रसीद पंजीकृत के रूप में के रूप में अच्छी तरह से गोदामों और शीतगृहों द्वारा जारी एक पूरी तरह से लिखत रसीद है।</a:t>
            </a:r>
            <a:endParaRPr sz="1800"/>
          </a:p>
          <a:p>
            <a:pPr indent="-342900" lvl="0" marL="342900" rtl="0" algn="just">
              <a:lnSpc>
                <a:spcPct val="90000"/>
              </a:lnSpc>
              <a:spcBef>
                <a:spcPts val="360"/>
              </a:spcBef>
              <a:spcAft>
                <a:spcPts val="0"/>
              </a:spcAft>
              <a:buClr>
                <a:schemeClr val="dk1"/>
              </a:buClr>
              <a:buSzPts val="1800"/>
              <a:buNone/>
            </a:pPr>
            <a:r>
              <a:t/>
            </a:r>
            <a:endParaRPr sz="1800"/>
          </a:p>
          <a:p>
            <a:pPr indent="-342900" lvl="0" marL="342900" rtl="0" algn="just">
              <a:lnSpc>
                <a:spcPct val="90000"/>
              </a:lnSpc>
              <a:spcBef>
                <a:spcPts val="360"/>
              </a:spcBef>
              <a:spcAft>
                <a:spcPts val="0"/>
              </a:spcAft>
              <a:buClr>
                <a:schemeClr val="dk1"/>
              </a:buClr>
              <a:buSzPts val="1800"/>
              <a:buChar char="•"/>
            </a:pPr>
            <a:r>
              <a:rPr lang="en-IN" sz="1800"/>
              <a:t> यह  केंद्रीय कानून द्वारा समर्थित है, व इस रूप में अच्छी तरह से रसीद के धारक द्वारा समर्थन कारोबार किया जा सकता है।</a:t>
            </a:r>
            <a:endParaRPr sz="1800"/>
          </a:p>
          <a:p>
            <a:pPr indent="-342900" lvl="0" marL="342900" rtl="0" algn="just">
              <a:lnSpc>
                <a:spcPct val="90000"/>
              </a:lnSpc>
              <a:spcBef>
                <a:spcPts val="360"/>
              </a:spcBef>
              <a:spcAft>
                <a:spcPts val="0"/>
              </a:spcAft>
              <a:buClr>
                <a:schemeClr val="dk1"/>
              </a:buClr>
              <a:buSzPts val="1800"/>
              <a:buNone/>
            </a:pPr>
            <a:r>
              <a:t/>
            </a:r>
            <a:endParaRPr sz="1800"/>
          </a:p>
          <a:p>
            <a:pPr indent="-342900" lvl="0" marL="342900" rtl="0" algn="just">
              <a:lnSpc>
                <a:spcPct val="90000"/>
              </a:lnSpc>
              <a:spcBef>
                <a:spcPts val="360"/>
              </a:spcBef>
              <a:spcAft>
                <a:spcPts val="0"/>
              </a:spcAft>
              <a:buClr>
                <a:schemeClr val="dk1"/>
              </a:buClr>
              <a:buSzPts val="1800"/>
              <a:buChar char="•"/>
            </a:pPr>
            <a:r>
              <a:rPr lang="en-IN" sz="1800"/>
              <a:t>परक्राम्य गोदाम रसीद की एक समान स्वरूप भारतीय बैंक संघ और अन्य हितधारकों के साथ परामर्श में अंतिम रूप दिया गया. प्रारूप सुरक्षा मुद्रण और Minting इंडिया लिमिटेड के निगम, जो करेंसी नोट और अन्य, भारत सरकार के लिए उच्च सुरक्षा दस्तावेजों प्रिंट द्वारा मुद्रित किया गया है।</a:t>
            </a:r>
            <a:endParaRPr sz="1800"/>
          </a:p>
          <a:p>
            <a:pPr indent="-342900" lvl="0" marL="342900" rtl="0" algn="just">
              <a:lnSpc>
                <a:spcPct val="90000"/>
              </a:lnSpc>
              <a:spcBef>
                <a:spcPts val="360"/>
              </a:spcBef>
              <a:spcAft>
                <a:spcPts val="0"/>
              </a:spcAft>
              <a:buClr>
                <a:schemeClr val="dk1"/>
              </a:buClr>
              <a:buSzPts val="1800"/>
              <a:buNone/>
            </a:pPr>
            <a:r>
              <a:t/>
            </a:r>
            <a:endParaRPr sz="1800"/>
          </a:p>
          <a:p>
            <a:pPr indent="-342900" lvl="0" marL="342900" rtl="0" algn="just">
              <a:lnSpc>
                <a:spcPct val="90000"/>
              </a:lnSpc>
              <a:spcBef>
                <a:spcPts val="400"/>
              </a:spcBef>
              <a:spcAft>
                <a:spcPts val="0"/>
              </a:spcAft>
              <a:buClr>
                <a:schemeClr val="dk1"/>
              </a:buClr>
              <a:buSzPts val="1800"/>
              <a:buChar char="•"/>
            </a:pPr>
            <a:r>
              <a:rPr lang="en-IN" sz="1800"/>
              <a:t>प्रारूप विरोधी प्रतिलिपि, अंतहीन कर, लाइन ठीक पैटर्न, इंद्रधनुष रंग आदि के साथ सूक्ष्म मुद्रण के रूप में अद्वितीय विशेषताए।</a:t>
            </a:r>
            <a:br>
              <a:rPr lang="en-IN" sz="2000"/>
            </a:br>
            <a:endParaRPr sz="20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2800"/>
              <a:buFont typeface="Calibri"/>
              <a:buNone/>
            </a:pPr>
            <a:r>
              <a:rPr b="1" lang="en-IN" sz="2800"/>
              <a:t>Introduction of Negotiable Warehouse Receipt System</a:t>
            </a:r>
            <a:endParaRPr sz="2800"/>
          </a:p>
        </p:txBody>
      </p:sp>
      <p:sp>
        <p:nvSpPr>
          <p:cNvPr id="113" name="Google Shape;113;p1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just">
              <a:lnSpc>
                <a:spcPct val="90000"/>
              </a:lnSpc>
              <a:spcBef>
                <a:spcPts val="0"/>
              </a:spcBef>
              <a:spcAft>
                <a:spcPts val="0"/>
              </a:spcAft>
              <a:buClr>
                <a:schemeClr val="dk1"/>
              </a:buClr>
              <a:buSzPts val="2200"/>
              <a:buChar char="•"/>
            </a:pPr>
            <a:r>
              <a:rPr lang="en-IN" sz="2200"/>
              <a:t>With the enactment of the Warehousing (Development and Regulation), Act, 2007, the negotiable warehouse receipt issued by the registered warehouses as well as cold storages has become a fully negotiable instrument .</a:t>
            </a:r>
            <a:endParaRPr sz="2200"/>
          </a:p>
          <a:p>
            <a:pPr indent="-342900" lvl="0" marL="342900" rtl="0" algn="just">
              <a:lnSpc>
                <a:spcPct val="90000"/>
              </a:lnSpc>
              <a:spcBef>
                <a:spcPts val="440"/>
              </a:spcBef>
              <a:spcAft>
                <a:spcPts val="0"/>
              </a:spcAft>
              <a:buClr>
                <a:schemeClr val="dk1"/>
              </a:buClr>
              <a:buSzPts val="2200"/>
              <a:buChar char="•"/>
            </a:pPr>
            <a:r>
              <a:rPr lang="en-IN" sz="2200"/>
              <a:t>Backed by a Central Legislation , it can be traded as well as endorsed by the holder of the receipt. </a:t>
            </a:r>
            <a:endParaRPr sz="2200"/>
          </a:p>
          <a:p>
            <a:pPr indent="-342900" lvl="0" marL="342900" rtl="0" algn="just">
              <a:lnSpc>
                <a:spcPct val="90000"/>
              </a:lnSpc>
              <a:spcBef>
                <a:spcPts val="440"/>
              </a:spcBef>
              <a:spcAft>
                <a:spcPts val="0"/>
              </a:spcAft>
              <a:buClr>
                <a:schemeClr val="dk1"/>
              </a:buClr>
              <a:buSzPts val="2200"/>
              <a:buChar char="•"/>
            </a:pPr>
            <a:r>
              <a:rPr lang="en-IN" sz="2200"/>
              <a:t>A uniform format of the negotiable warehouse receipt has been finalized in consultation with the Indian Banks’ Association and other stakeholders. The format has been printed by the Security Printing and Minting Corporation of India Limited which prints currency notes and other high security documents for the Govt. of India. </a:t>
            </a:r>
            <a:endParaRPr sz="2200"/>
          </a:p>
          <a:p>
            <a:pPr indent="-342900" lvl="0" marL="342900" rtl="0" algn="just">
              <a:lnSpc>
                <a:spcPct val="90000"/>
              </a:lnSpc>
              <a:spcBef>
                <a:spcPts val="440"/>
              </a:spcBef>
              <a:spcAft>
                <a:spcPts val="0"/>
              </a:spcAft>
              <a:buClr>
                <a:schemeClr val="dk1"/>
              </a:buClr>
              <a:buSzPts val="2200"/>
              <a:buChar char="•"/>
            </a:pPr>
            <a:r>
              <a:rPr lang="en-IN" sz="2200"/>
              <a:t>The format has unique  features such as anti copy, endless tax, fine line pattern, micro printing with rainbow colouring etc.</a:t>
            </a:r>
            <a:endParaRPr sz="2200"/>
          </a:p>
          <a:p>
            <a:pPr indent="-342900" lvl="0" marL="342900" rtl="0" algn="l">
              <a:lnSpc>
                <a:spcPct val="90000"/>
              </a:lnSpc>
              <a:spcBef>
                <a:spcPts val="640"/>
              </a:spcBef>
              <a:spcAft>
                <a:spcPts val="0"/>
              </a:spcAft>
              <a:buClr>
                <a:schemeClr val="dk1"/>
              </a:buClr>
              <a:buSzPts val="32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40"/>
              <a:buFont typeface="Calibri"/>
              <a:buNone/>
            </a:pPr>
            <a:br>
              <a:rPr lang="en-IN" sz="3240"/>
            </a:br>
            <a:r>
              <a:rPr b="1" lang="en-IN" sz="2790"/>
              <a:t>भंडारण और कोल्ड स्टोरेज के कारोबार का विनियमन</a:t>
            </a:r>
            <a:br>
              <a:rPr lang="en-IN" sz="3959"/>
            </a:br>
            <a:endParaRPr sz="3959"/>
          </a:p>
        </p:txBody>
      </p:sp>
      <p:sp>
        <p:nvSpPr>
          <p:cNvPr id="119" name="Google Shape;119;p1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2800"/>
              <a:buNone/>
            </a:pPr>
            <a:r>
              <a:rPr b="1" lang="en-IN" sz="2800"/>
              <a:t>    कोई भी व्यक्ति भंडारण और ठंड भंडारण परक्राम्य गोदाम रसीद जारी करने का व्यापार नही करेगा, यदि  वह संबंधित गोदाम या ठंड भंडारण का पंजीकरण  नही करवाता। </a:t>
            </a:r>
            <a:endParaRPr/>
          </a:p>
          <a:p>
            <a:pPr indent="-342900" lvl="0" marL="342900" rtl="0" algn="just">
              <a:spcBef>
                <a:spcPts val="560"/>
              </a:spcBef>
              <a:spcAft>
                <a:spcPts val="0"/>
              </a:spcAft>
              <a:buClr>
                <a:schemeClr val="dk1"/>
              </a:buClr>
              <a:buSzPts val="2800"/>
              <a:buNone/>
            </a:pPr>
            <a:r>
              <a:rPr b="1" lang="en-IN" sz="2800"/>
              <a:t>	इस अधिनियम के तहत प्राधिकरण द्वारा दी गई भंडारण के संबंध में निर्धारित मानकों को पूरा करने के बाद ही पंजीकरण प्रमाण पत्र दिया जाता है।</a:t>
            </a:r>
            <a:endParaRPr b="1" sz="2800"/>
          </a:p>
          <a:p>
            <a:pPr indent="-342900" lvl="0" marL="342900" rtl="0" algn="l">
              <a:spcBef>
                <a:spcPts val="640"/>
              </a:spcBef>
              <a:spcAft>
                <a:spcPts val="0"/>
              </a:spcAft>
              <a:buClr>
                <a:schemeClr val="dk1"/>
              </a:buClr>
              <a:buSzPts val="32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40"/>
              <a:buFont typeface="Calibri"/>
              <a:buNone/>
            </a:pPr>
            <a:br>
              <a:rPr b="1" lang="en-IN" sz="3240"/>
            </a:br>
            <a:r>
              <a:rPr b="1" lang="en-IN" sz="3240"/>
              <a:t>REGULATION OF WAREHOUSING AND COLD STORAGE BUSINESS</a:t>
            </a:r>
            <a:br>
              <a:rPr lang="en-IN" sz="3959"/>
            </a:br>
            <a:endParaRPr sz="3959"/>
          </a:p>
        </p:txBody>
      </p:sp>
      <p:sp>
        <p:nvSpPr>
          <p:cNvPr id="125" name="Google Shape;125;p2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3200"/>
              <a:buNone/>
            </a:pPr>
            <a:r>
              <a:rPr lang="en-IN"/>
              <a:t>    No person shall commence or carry on the business of warehousing and cold storage issuing negotiable warehouse receipts unless he has obtained a registration certificate after fulfilling the prescribed norms in respect of the concerned warehouse or warehouses/cold storages granted by the Authority under this Act.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00"/>
              <a:buFont typeface="Calibri"/>
              <a:buNone/>
            </a:pPr>
            <a:r>
              <a:rPr b="1" lang="en-IN" sz="3200"/>
              <a:t>गोदामों और शीत भंडारण के पंजीकरण के लिए आवश्यकता</a:t>
            </a:r>
            <a:endParaRPr b="1" sz="3200"/>
          </a:p>
        </p:txBody>
      </p:sp>
      <p:sp>
        <p:nvSpPr>
          <p:cNvPr id="131" name="Google Shape;131;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1800"/>
              <a:buChar char="•"/>
            </a:pPr>
            <a:r>
              <a:rPr lang="en-IN" sz="1800"/>
              <a:t>गोदामों / कोल्ड स्टोरेज के रूप में भारतीय मानक (बीआईएस) / सीडब्ल्यूसी /NHB के विनिर्देशों के अनुसार बनाया जाना चाहिए।</a:t>
            </a:r>
            <a:endParaRPr sz="1800"/>
          </a:p>
          <a:p>
            <a:pPr indent="-342900" lvl="0" marL="342900" rtl="0" algn="just">
              <a:spcBef>
                <a:spcPts val="360"/>
              </a:spcBef>
              <a:spcAft>
                <a:spcPts val="0"/>
              </a:spcAft>
              <a:buClr>
                <a:schemeClr val="dk1"/>
              </a:buClr>
              <a:buSzPts val="1800"/>
              <a:buChar char="•"/>
            </a:pPr>
            <a:r>
              <a:rPr lang="en-IN" sz="1800"/>
              <a:t>भंडारण / गोदाम शीत भंडारण योग्य सभी सुरक्षा समझौतों और गोदाम / कोल्ड स्टोरेज और वस्तुओं के बीमा के साथ ही हो सकता है, इसलिये उनकी  अच्छी तरह से ज़ांच करनी चाहिए।</a:t>
            </a:r>
            <a:endParaRPr sz="1800"/>
          </a:p>
          <a:p>
            <a:pPr indent="-342900" lvl="0" marL="342900" rtl="0" algn="just">
              <a:spcBef>
                <a:spcPts val="360"/>
              </a:spcBef>
              <a:spcAft>
                <a:spcPts val="0"/>
              </a:spcAft>
              <a:buClr>
                <a:schemeClr val="dk1"/>
              </a:buClr>
              <a:buSzPts val="1800"/>
              <a:buChar char="•"/>
            </a:pPr>
            <a:r>
              <a:rPr lang="en-IN" sz="1800"/>
              <a:t>भंडारण / शीत भंडारण और माल के वैज्ञानिक भंडारण के लिए विशेषज्ञता और ज्ञान के साथ पर्याप्त प्रशिक्षित जनशक्ति होना चाहिए।</a:t>
            </a:r>
            <a:endParaRPr sz="1800"/>
          </a:p>
          <a:p>
            <a:pPr indent="-342900" lvl="0" marL="342900" rtl="0" algn="just">
              <a:spcBef>
                <a:spcPts val="360"/>
              </a:spcBef>
              <a:spcAft>
                <a:spcPts val="0"/>
              </a:spcAft>
              <a:buClr>
                <a:schemeClr val="dk1"/>
              </a:buClr>
              <a:buSzPts val="1800"/>
              <a:buChar char="•"/>
            </a:pPr>
            <a:r>
              <a:rPr lang="en-IN" sz="1800"/>
              <a:t>भंडारण / कोल्ड स्टोरेज मे नमूना, ग्रेडिंग, अग्निशमन और कीट प्रबंधन व वजन इत्यादि के लिए अपेक्षित उपकरण होना चाहिए।</a:t>
            </a:r>
            <a:endParaRPr sz="1800"/>
          </a:p>
          <a:p>
            <a:pPr indent="-342900" lvl="0" marL="342900" rtl="0" algn="just">
              <a:spcBef>
                <a:spcPts val="360"/>
              </a:spcBef>
              <a:spcAft>
                <a:spcPts val="0"/>
              </a:spcAft>
              <a:buClr>
                <a:schemeClr val="dk1"/>
              </a:buClr>
              <a:buSzPts val="1800"/>
              <a:buChar char="•"/>
            </a:pPr>
            <a:r>
              <a:rPr lang="en-IN" sz="1800"/>
              <a:t>भंडारण / कोल्ड स्टोरेज एक चार्टर्ड एकाउंटेंट या व्यक्तिगत गोदाम के लिए या अपने संगठन के लिए एक अनुसूचित बैंक से सकारात्मक साख प्रमाणपत्र द्वारा प्रमाणित होना चाहिए।</a:t>
            </a:r>
            <a:endParaRPr sz="1800"/>
          </a:p>
          <a:p>
            <a:pPr indent="-342900" lvl="0" marL="342900" rtl="0" algn="just">
              <a:spcBef>
                <a:spcPts val="360"/>
              </a:spcBef>
              <a:spcAft>
                <a:spcPts val="0"/>
              </a:spcAft>
              <a:buClr>
                <a:schemeClr val="dk1"/>
              </a:buClr>
              <a:buSzPts val="1800"/>
              <a:buNone/>
            </a:pPr>
            <a:br>
              <a:rPr lang="en-IN" sz="1800"/>
            </a:br>
            <a:endParaRPr sz="18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